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0" r:id="rId3"/>
    <p:sldId id="269" r:id="rId4"/>
    <p:sldId id="272" r:id="rId5"/>
    <p:sldId id="267" r:id="rId6"/>
    <p:sldId id="281" r:id="rId7"/>
    <p:sldId id="282" r:id="rId8"/>
    <p:sldId id="283" r:id="rId9"/>
    <p:sldId id="275" r:id="rId10"/>
    <p:sldId id="273" r:id="rId11"/>
    <p:sldId id="279" r:id="rId12"/>
    <p:sldId id="284" r:id="rId13"/>
    <p:sldId id="268" r:id="rId14"/>
    <p:sldId id="285" r:id="rId15"/>
    <p:sldId id="27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632" autoAdjust="0"/>
  </p:normalViewPr>
  <p:slideViewPr>
    <p:cSldViewPr snapToGrid="0">
      <p:cViewPr varScale="1">
        <p:scale>
          <a:sx n="62" d="100"/>
          <a:sy n="62" d="100"/>
        </p:scale>
        <p:origin x="1440"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05624F-E89C-4500-8A8A-667C00F1A350}" type="datetimeFigureOut">
              <a:rPr lang="en-GB" smtClean="0"/>
              <a:t>16/10/2019</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875C14-8578-48C0-909A-7D2F1E564EA1}" type="slidenum">
              <a:rPr lang="en-GB" smtClean="0"/>
              <a:t>‹#›</a:t>
            </a:fld>
            <a:endParaRPr lang="en-GB"/>
          </a:p>
        </p:txBody>
      </p:sp>
    </p:spTree>
    <p:extLst>
      <p:ext uri="{BB962C8B-B14F-4D97-AF65-F5344CB8AC3E}">
        <p14:creationId xmlns:p14="http://schemas.microsoft.com/office/powerpoint/2010/main" val="67591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1</a:t>
            </a:fld>
            <a:endParaRPr lang="en-GB"/>
          </a:p>
        </p:txBody>
      </p:sp>
    </p:spTree>
    <p:extLst>
      <p:ext uri="{BB962C8B-B14F-4D97-AF65-F5344CB8AC3E}">
        <p14:creationId xmlns:p14="http://schemas.microsoft.com/office/powerpoint/2010/main" val="3287108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Lawful Basis</a:t>
            </a:r>
          </a:p>
          <a:p>
            <a:pPr lvl="1"/>
            <a:r>
              <a:rPr lang="en-GB" dirty="0"/>
              <a:t>GDPR set out 6 Lawful basis for processing</a:t>
            </a:r>
          </a:p>
          <a:p>
            <a:pPr lvl="1"/>
            <a:r>
              <a:rPr lang="en-US" dirty="0"/>
              <a:t>No single basis is ’better’ or more important than the others – which basis is most appropriate to use will depend on the organisation’s purpose and relationship with the individual.</a:t>
            </a:r>
          </a:p>
          <a:p>
            <a:pPr lvl="1"/>
            <a:r>
              <a:rPr lang="en-US" dirty="0"/>
              <a:t>Your organisation will decide which is the appropriate lawful basis</a:t>
            </a:r>
          </a:p>
          <a:p>
            <a:endParaRPr lang="en-GB" dirty="0"/>
          </a:p>
          <a:p>
            <a:pPr defTabSz="931774"/>
            <a:r>
              <a:rPr lang="en-GB" dirty="0"/>
              <a:t>New &amp; Significant Changes – with the GDPR focus this is often an area raised as a concern by DPOs/IG and this will be a topic in a normal DPIA</a:t>
            </a:r>
          </a:p>
          <a:p>
            <a:pPr lvl="1"/>
            <a:r>
              <a:rPr lang="en-GB" dirty="0"/>
              <a:t>Registry</a:t>
            </a:r>
          </a:p>
          <a:p>
            <a:pPr lvl="2"/>
            <a:r>
              <a:rPr lang="en-GB" dirty="0"/>
              <a:t>In the main, Amplitude Registries use patient consent as the lawful basis</a:t>
            </a:r>
          </a:p>
          <a:p>
            <a:pPr lvl="2"/>
            <a:r>
              <a:rPr lang="en-GB" dirty="0"/>
              <a:t>However, with reference to discussions we have had with NHS England, a Registry can consider other relevant lawful bases</a:t>
            </a:r>
          </a:p>
          <a:p>
            <a:pPr lvl="2"/>
            <a:r>
              <a:rPr lang="en-GB" dirty="0"/>
              <a:t>For example Legitimate interest can be argued under GPDR articles:</a:t>
            </a:r>
          </a:p>
          <a:p>
            <a:pPr lvl="3"/>
            <a:r>
              <a:rPr lang="en-GB" dirty="0"/>
              <a:t>GDPR Article 6.1(e)</a:t>
            </a:r>
            <a:r>
              <a:rPr lang="en-US" dirty="0"/>
              <a:t> processing is necessary for the performance of a task carried out in the public interest or in the exercise of official authority vested in the controller;</a:t>
            </a:r>
          </a:p>
          <a:p>
            <a:pPr lvl="3"/>
            <a:r>
              <a:rPr lang="en-GB" dirty="0"/>
              <a:t>GDPR Article </a:t>
            </a:r>
            <a:r>
              <a:rPr lang="en-US" dirty="0"/>
              <a:t>9.2(h) processing is necessary for the purposes of preventive or occupational medicine, for the assessment of the working capacity of the employee, medical diagnosis, the provision of health or social care or treatment </a:t>
            </a:r>
            <a:r>
              <a:rPr lang="en-GB" dirty="0"/>
              <a:t>or the management of health or social care systems and services </a:t>
            </a:r>
          </a:p>
          <a:p>
            <a:pPr lvl="1"/>
            <a:r>
              <a:rPr lang="en-GB" dirty="0"/>
              <a:t>Enterprise</a:t>
            </a:r>
          </a:p>
          <a:p>
            <a:pPr marL="931774" lvl="2" defTabSz="931774"/>
            <a:r>
              <a:rPr lang="en-GB" dirty="0"/>
              <a:t>Consent should not be essential as the use of Amplitude is linked to direct care and can be viewed as an extension of the medical record</a:t>
            </a:r>
          </a:p>
          <a:p>
            <a:pPr lvl="2"/>
            <a:r>
              <a:rPr lang="en-GB" dirty="0"/>
              <a:t>Obtaining explicit consent from patients to enter their details can cause delays in being able to input the data; </a:t>
            </a:r>
          </a:p>
          <a:p>
            <a:pPr lvl="2"/>
            <a:r>
              <a:rPr lang="en-GB" dirty="0"/>
              <a:t>Using alternative legal bases provided by GDPR, as long as patients are properly informed of the No Data Processing opt outs (usually via a Privacy Notice, which all registries have in place) reduces delays in entering the data</a:t>
            </a:r>
          </a:p>
          <a:p>
            <a:endParaRPr lang="en-GB" dirty="0"/>
          </a:p>
          <a:p>
            <a:r>
              <a:rPr lang="en-GB" dirty="0"/>
              <a:t>Key things to remember</a:t>
            </a:r>
          </a:p>
          <a:p>
            <a:pPr lvl="1"/>
            <a:r>
              <a:rPr lang="en-GB" dirty="0"/>
              <a:t>The DPIA should guide which is the most appropriate Lawful basis</a:t>
            </a:r>
          </a:p>
          <a:p>
            <a:pPr lvl="1"/>
            <a:r>
              <a:rPr lang="en-GB" dirty="0"/>
              <a:t>Amplitude is a highly configurable solution and can be adapted as required, for your need</a:t>
            </a:r>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10</a:t>
            </a:fld>
            <a:endParaRPr lang="en-GB"/>
          </a:p>
        </p:txBody>
      </p:sp>
    </p:spTree>
    <p:extLst>
      <p:ext uri="{BB962C8B-B14F-4D97-AF65-F5344CB8AC3E}">
        <p14:creationId xmlns:p14="http://schemas.microsoft.com/office/powerpoint/2010/main" val="847401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the right to be forgotten?</a:t>
            </a:r>
          </a:p>
          <a:p>
            <a:pPr lvl="1"/>
            <a:r>
              <a:rPr lang="en-US" dirty="0"/>
              <a:t>The GDPR introduces a right for individuals to have personal data erased.</a:t>
            </a:r>
          </a:p>
          <a:p>
            <a:pPr lvl="1"/>
            <a:r>
              <a:rPr lang="en-US" dirty="0"/>
              <a:t>The right to erasure is also known as ‘the right to be forgotten’.</a:t>
            </a:r>
          </a:p>
          <a:p>
            <a:pPr lvl="1"/>
            <a:r>
              <a:rPr lang="en-US" dirty="0"/>
              <a:t>Individuals can make a request for erasure verbally or in writing.</a:t>
            </a:r>
          </a:p>
          <a:p>
            <a:pPr lvl="1"/>
            <a:r>
              <a:rPr lang="en-US" dirty="0"/>
              <a:t>You have one month to respond to a request.</a:t>
            </a:r>
          </a:p>
          <a:p>
            <a:pPr lvl="1"/>
            <a:r>
              <a:rPr lang="en-US" dirty="0"/>
              <a:t>The right is not absolute and only applies in certain circumstances.</a:t>
            </a:r>
          </a:p>
          <a:p>
            <a:pPr lvl="1"/>
            <a:r>
              <a:rPr lang="en-US" dirty="0"/>
              <a:t>This right is not the only way in which the GDPR places an obligation on you to consider whether to delete personal data.</a:t>
            </a:r>
          </a:p>
          <a:p>
            <a:r>
              <a:rPr lang="en-GB" dirty="0"/>
              <a:t>New, and significant changes</a:t>
            </a:r>
          </a:p>
          <a:p>
            <a:pPr lvl="1"/>
            <a:r>
              <a:rPr lang="en-GB" dirty="0"/>
              <a:t>This new right places more focus on there being processes for Deletion and Anonymisation</a:t>
            </a:r>
          </a:p>
          <a:p>
            <a:pPr lvl="1"/>
            <a:r>
              <a:rPr lang="en-GB" dirty="0"/>
              <a:t>These process will occur, for example:</a:t>
            </a:r>
          </a:p>
          <a:p>
            <a:pPr lvl="2"/>
            <a:r>
              <a:rPr lang="en-US" dirty="0"/>
              <a:t>As time passes</a:t>
            </a:r>
          </a:p>
          <a:p>
            <a:pPr lvl="3"/>
            <a:r>
              <a:rPr lang="en-US" dirty="0"/>
              <a:t>the personal data is no longer necessary for the purpose which you originally collected or processed it for; For example on completion of PROMS data submission</a:t>
            </a:r>
          </a:p>
          <a:p>
            <a:pPr lvl="2"/>
            <a:r>
              <a:rPr lang="en-US" dirty="0"/>
              <a:t>On request</a:t>
            </a:r>
          </a:p>
          <a:p>
            <a:pPr lvl="3"/>
            <a:r>
              <a:rPr lang="en-US" dirty="0"/>
              <a:t>you are relying on consent as your lawful basis for holding the data, and the individual withdraws their consent;</a:t>
            </a:r>
          </a:p>
          <a:p>
            <a:pPr lvl="3"/>
            <a:r>
              <a:rPr lang="en-US" dirty="0"/>
              <a:t>You are relying on legitimate interests as your basis for processing, the individual objects to the processing of their data, and there is no overriding legitimate interest to continue this processing;</a:t>
            </a:r>
          </a:p>
          <a:p>
            <a:pPr lvl="1"/>
            <a:r>
              <a:rPr lang="en-US" dirty="0"/>
              <a:t>Your organisation will set the rules but you will be responsible for ensuring there are processes in place, and that they are followed</a:t>
            </a:r>
            <a:endParaRPr lang="en-GB" dirty="0"/>
          </a:p>
          <a:p>
            <a:r>
              <a:rPr lang="en-GB" dirty="0"/>
              <a:t>Key things to remember</a:t>
            </a:r>
          </a:p>
          <a:p>
            <a:pPr lvl="1"/>
            <a:r>
              <a:rPr lang="en-GB" dirty="0"/>
              <a:t>The full data processing lifecycle has scrutiny like never before </a:t>
            </a:r>
          </a:p>
          <a:p>
            <a:pPr lvl="1"/>
            <a:r>
              <a:rPr lang="en-GB" dirty="0"/>
              <a:t>Amplitude has enhanced functionality and introduced reports to help you with this.  </a:t>
            </a:r>
          </a:p>
        </p:txBody>
      </p:sp>
      <p:sp>
        <p:nvSpPr>
          <p:cNvPr id="4" name="Slide Number Placeholder 3"/>
          <p:cNvSpPr>
            <a:spLocks noGrp="1"/>
          </p:cNvSpPr>
          <p:nvPr>
            <p:ph type="sldNum" sz="quarter" idx="5"/>
          </p:nvPr>
        </p:nvSpPr>
        <p:spPr/>
        <p:txBody>
          <a:bodyPr/>
          <a:lstStyle/>
          <a:p>
            <a:fld id="{60875C14-8578-48C0-909A-7D2F1E564EA1}" type="slidenum">
              <a:rPr lang="en-GB" smtClean="0"/>
              <a:t>11</a:t>
            </a:fld>
            <a:endParaRPr lang="en-GB"/>
          </a:p>
        </p:txBody>
      </p:sp>
    </p:spTree>
    <p:extLst>
      <p:ext uri="{BB962C8B-B14F-4D97-AF65-F5344CB8AC3E}">
        <p14:creationId xmlns:p14="http://schemas.microsoft.com/office/powerpoint/2010/main" val="84113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a:t>What is a Data Breach?</a:t>
            </a:r>
          </a:p>
          <a:p>
            <a:pPr lvl="1"/>
            <a:r>
              <a:rPr lang="en-US" sz="1400" dirty="0"/>
              <a:t>A </a:t>
            </a:r>
            <a:r>
              <a:rPr lang="en-US" sz="1400" b="1" dirty="0"/>
              <a:t>data breach</a:t>
            </a:r>
            <a:r>
              <a:rPr lang="en-US" sz="1400" dirty="0"/>
              <a:t> is a confirmed incident in which sensitive, confidential or otherwise protected </a:t>
            </a:r>
            <a:r>
              <a:rPr lang="en-US" sz="1400" b="1" dirty="0"/>
              <a:t>data</a:t>
            </a:r>
            <a:r>
              <a:rPr lang="en-US" sz="1400" dirty="0"/>
              <a:t> has been accessed and/or disclosed in an unauthorized fashion</a:t>
            </a:r>
            <a:endParaRPr lang="en-GB" sz="1400" dirty="0"/>
          </a:p>
          <a:p>
            <a:r>
              <a:rPr lang="en-GB" sz="1600" dirty="0"/>
              <a:t>New &amp; Significant changes</a:t>
            </a:r>
          </a:p>
          <a:p>
            <a:pPr lvl="1"/>
            <a:r>
              <a:rPr lang="en-US" sz="1400" dirty="0"/>
              <a:t>Notification is critical, taking action to </a:t>
            </a:r>
            <a:r>
              <a:rPr lang="en-US" sz="1400" dirty="0" err="1"/>
              <a:t>minimise</a:t>
            </a:r>
            <a:r>
              <a:rPr lang="en-US" sz="1400" dirty="0"/>
              <a:t> impact equally so</a:t>
            </a:r>
          </a:p>
          <a:p>
            <a:pPr lvl="1"/>
            <a:r>
              <a:rPr lang="en-US" sz="1400" dirty="0"/>
              <a:t>The controller should communicate to the data subject a personal data breach, without undue delay, where that personal data breach is likely to result in a high risk to the rights and freedoms of the natural person in order to allow him or her to take the necessary precautions </a:t>
            </a:r>
            <a:r>
              <a:rPr lang="en-US" sz="1400" i="1" dirty="0"/>
              <a:t>(GDPR Recital 86)</a:t>
            </a:r>
            <a:endParaRPr lang="en-GB" sz="1400" i="1" dirty="0"/>
          </a:p>
          <a:p>
            <a:r>
              <a:rPr lang="en-GB" sz="1600" dirty="0"/>
              <a:t>Key things to remember</a:t>
            </a:r>
          </a:p>
          <a:p>
            <a:pPr lvl="1"/>
            <a:r>
              <a:rPr lang="en-GB" sz="1400" dirty="0"/>
              <a:t>Vulnerable areas are:</a:t>
            </a:r>
          </a:p>
          <a:p>
            <a:pPr lvl="2"/>
            <a:r>
              <a:rPr lang="en-GB" sz="1100" dirty="0"/>
              <a:t>When you contact our Customer Support Desk – NEVER include more than 1 patient identifier when sending details by email</a:t>
            </a:r>
          </a:p>
          <a:p>
            <a:pPr lvl="2"/>
            <a:r>
              <a:rPr lang="en-GB" sz="1100" dirty="0"/>
              <a:t>Extracting reports – ALWAYS save reports with patient identifiable data in a highly secure location</a:t>
            </a:r>
          </a:p>
          <a:p>
            <a:pPr lvl="2"/>
            <a:r>
              <a:rPr lang="en-GB" sz="1100" dirty="0"/>
              <a:t>Logging out of Amplitude – NEVER leave screens open showing patient data</a:t>
            </a:r>
          </a:p>
          <a:p>
            <a:pPr lvl="1"/>
            <a:r>
              <a:rPr lang="en-GB" sz="1400" dirty="0"/>
              <a:t>Amplitude monitors Customer Support breaches and will inform you within 24 (working) hours</a:t>
            </a:r>
          </a:p>
          <a:p>
            <a:pPr lvl="1"/>
            <a:r>
              <a:rPr lang="en-GB" sz="1400" dirty="0"/>
              <a:t>Amplitude is constantly looking to improve processing to reduce chance of data breaches</a:t>
            </a:r>
          </a:p>
          <a:p>
            <a:endParaRPr lang="en-GB" dirty="0"/>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12</a:t>
            </a:fld>
            <a:endParaRPr lang="en-GB"/>
          </a:p>
        </p:txBody>
      </p:sp>
    </p:spTree>
    <p:extLst>
      <p:ext uri="{BB962C8B-B14F-4D97-AF65-F5344CB8AC3E}">
        <p14:creationId xmlns:p14="http://schemas.microsoft.com/office/powerpoint/2010/main" val="2234059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lots of information out there, and the ICO is making frequent updates</a:t>
            </a:r>
          </a:p>
        </p:txBody>
      </p:sp>
      <p:sp>
        <p:nvSpPr>
          <p:cNvPr id="4" name="Slide Number Placeholder 3"/>
          <p:cNvSpPr>
            <a:spLocks noGrp="1"/>
          </p:cNvSpPr>
          <p:nvPr>
            <p:ph type="sldNum" sz="quarter" idx="5"/>
          </p:nvPr>
        </p:nvSpPr>
        <p:spPr/>
        <p:txBody>
          <a:bodyPr/>
          <a:lstStyle/>
          <a:p>
            <a:fld id="{60875C14-8578-48C0-909A-7D2F1E564EA1}" type="slidenum">
              <a:rPr lang="en-GB" smtClean="0"/>
              <a:t>13</a:t>
            </a:fld>
            <a:endParaRPr lang="en-GB"/>
          </a:p>
        </p:txBody>
      </p:sp>
    </p:spTree>
    <p:extLst>
      <p:ext uri="{BB962C8B-B14F-4D97-AF65-F5344CB8AC3E}">
        <p14:creationId xmlns:p14="http://schemas.microsoft.com/office/powerpoint/2010/main" val="3729726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14</a:t>
            </a:fld>
            <a:endParaRPr lang="en-GB"/>
          </a:p>
        </p:txBody>
      </p:sp>
    </p:spTree>
    <p:extLst>
      <p:ext uri="{BB962C8B-B14F-4D97-AF65-F5344CB8AC3E}">
        <p14:creationId xmlns:p14="http://schemas.microsoft.com/office/powerpoint/2010/main" val="3442622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875C14-8578-48C0-909A-7D2F1E564EA1}" type="slidenum">
              <a:rPr lang="en-GB" smtClean="0"/>
              <a:t>15</a:t>
            </a:fld>
            <a:endParaRPr lang="en-GB"/>
          </a:p>
        </p:txBody>
      </p:sp>
    </p:spTree>
    <p:extLst>
      <p:ext uri="{BB962C8B-B14F-4D97-AF65-F5344CB8AC3E}">
        <p14:creationId xmlns:p14="http://schemas.microsoft.com/office/powerpoint/2010/main" val="2284122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rtl="0" eaLnBrk="1" fontAlgn="ctr" latinLnBrk="0" hangingPunct="1"/>
            <a:r>
              <a:rPr lang="en-GB" dirty="0"/>
              <a:t>Everyone stand-up!</a:t>
            </a:r>
          </a:p>
          <a:p>
            <a:pPr rtl="0" eaLnBrk="1" fontAlgn="ctr" latinLnBrk="0" hangingPunct="1"/>
            <a:r>
              <a:rPr lang="en-GB" dirty="0"/>
              <a:t>Sit down if you’ve never heard of GDPR</a:t>
            </a:r>
          </a:p>
          <a:p>
            <a:pPr rtl="0" eaLnBrk="1" fontAlgn="ctr" latinLnBrk="0" hangingPunct="1"/>
            <a:r>
              <a:rPr lang="en-GB" dirty="0"/>
              <a:t>Should be no one!</a:t>
            </a:r>
          </a:p>
          <a:p>
            <a:pPr rtl="0" eaLnBrk="1" fontAlgn="ctr" latinLnBrk="0" hangingPunct="1"/>
            <a:r>
              <a:rPr lang="en-GB" dirty="0"/>
              <a:t>Anyone who sat down - we can help you by providing an introduction, starting you on journey to understanding GDPR </a:t>
            </a:r>
          </a:p>
          <a:p>
            <a:pPr rtl="0" eaLnBrk="1" fontAlgn="ctr" latinLnBrk="0" hangingPunct="1"/>
            <a:r>
              <a:rPr lang="en-GB" dirty="0"/>
              <a:t>Sit down if know about GDPR but don’t know how it applies to Amplitude </a:t>
            </a:r>
          </a:p>
          <a:p>
            <a:pPr rtl="0" eaLnBrk="1" fontAlgn="ctr" latinLnBrk="0" hangingPunct="1"/>
            <a:r>
              <a:rPr lang="en-GB" dirty="0"/>
              <a:t>Anyone who sat down - We can help you by providing a checklist of useful information that will help you understand</a:t>
            </a:r>
          </a:p>
          <a:p>
            <a:pPr rtl="0" eaLnBrk="1" fontAlgn="auto" latinLnBrk="0" hangingPunct="1"/>
            <a:r>
              <a:rPr lang="en-GB" dirty="0"/>
              <a:t>Sit down if know about GDPR and how it applies to Amplitude but avoid too much thinking and doing anything about this</a:t>
            </a:r>
          </a:p>
          <a:p>
            <a:pPr rtl="0" eaLnBrk="1" fontAlgn="auto" latinLnBrk="0" hangingPunct="1"/>
            <a:r>
              <a:rPr lang="en-GB" dirty="0"/>
              <a:t>Anyone who sat down - We can help you by explaining how important this is and how Amplitude can support you to become more involved</a:t>
            </a:r>
          </a:p>
          <a:p>
            <a:pPr rtl="0" eaLnBrk="1" fontAlgn="ctr" latinLnBrk="0" hangingPunct="1"/>
            <a:r>
              <a:rPr lang="en-GB" dirty="0"/>
              <a:t>Whoever is left we can assume knows about GDPR and understands how it applies to Amplitude and uses that knowledge actively on a day to day basis</a:t>
            </a:r>
          </a:p>
          <a:p>
            <a:pPr rtl="0" eaLnBrk="1" fontAlgn="ctr" latinLnBrk="0" hangingPunct="1"/>
            <a:r>
              <a:rPr lang="en-GB" dirty="0"/>
              <a:t>Who’s left – Would you like to do this presentation!</a:t>
            </a:r>
          </a:p>
        </p:txBody>
      </p:sp>
      <p:sp>
        <p:nvSpPr>
          <p:cNvPr id="4" name="Slide Number Placeholder 3"/>
          <p:cNvSpPr>
            <a:spLocks noGrp="1"/>
          </p:cNvSpPr>
          <p:nvPr>
            <p:ph type="sldNum" sz="quarter" idx="5"/>
          </p:nvPr>
        </p:nvSpPr>
        <p:spPr/>
        <p:txBody>
          <a:bodyPr/>
          <a:lstStyle/>
          <a:p>
            <a:fld id="{60875C14-8578-48C0-909A-7D2F1E564EA1}" type="slidenum">
              <a:rPr lang="en-GB" smtClean="0"/>
              <a:t>2</a:t>
            </a:fld>
            <a:endParaRPr lang="en-GB"/>
          </a:p>
        </p:txBody>
      </p:sp>
    </p:spTree>
    <p:extLst>
      <p:ext uri="{BB962C8B-B14F-4D97-AF65-F5344CB8AC3E}">
        <p14:creationId xmlns:p14="http://schemas.microsoft.com/office/powerpoint/2010/main" val="124822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GDPR / IG</a:t>
            </a:r>
            <a:br>
              <a:rPr lang="en-GB" dirty="0"/>
            </a:br>
            <a:r>
              <a:rPr lang="en-GB" dirty="0"/>
              <a:t>Feels like the Elephant in the room</a:t>
            </a:r>
          </a:p>
          <a:p>
            <a:endParaRPr lang="en-GB" dirty="0"/>
          </a:p>
          <a:p>
            <a:pPr defTabSz="931774">
              <a:defRPr/>
            </a:pPr>
            <a:r>
              <a:rPr lang="en-GB" dirty="0">
                <a:solidFill>
                  <a:schemeClr val="accent1"/>
                </a:solidFill>
              </a:rPr>
              <a:t>We know its there, we know it has introduced changes, but most of us don’t really want to get involved in really understanding and applying the principles</a:t>
            </a:r>
          </a:p>
          <a:p>
            <a:pPr defTabSz="931774">
              <a:defRPr/>
            </a:pPr>
            <a:endParaRPr lang="en-GB" dirty="0">
              <a:solidFill>
                <a:schemeClr val="accent1"/>
              </a:solidFill>
            </a:endParaRPr>
          </a:p>
          <a:p>
            <a:pPr rtl="0" eaLnBrk="1" fontAlgn="ctr" latinLnBrk="0" hangingPunct="1"/>
            <a:r>
              <a:rPr lang="en-GB" dirty="0"/>
              <a:t>GDPR / IG / DPIA – we recognise these aren’t the most exciting of topics but hopefully this short session will help you recognise the importance of this Elephant and provide you with a start point to be come the Elephant's friend</a:t>
            </a:r>
          </a:p>
        </p:txBody>
      </p:sp>
      <p:sp>
        <p:nvSpPr>
          <p:cNvPr id="4" name="Slide Number Placeholder 3"/>
          <p:cNvSpPr>
            <a:spLocks noGrp="1"/>
          </p:cNvSpPr>
          <p:nvPr>
            <p:ph type="sldNum" sz="quarter" idx="5"/>
          </p:nvPr>
        </p:nvSpPr>
        <p:spPr/>
        <p:txBody>
          <a:bodyPr/>
          <a:lstStyle/>
          <a:p>
            <a:fld id="{60875C14-8578-48C0-909A-7D2F1E564EA1}" type="slidenum">
              <a:rPr lang="en-GB" smtClean="0"/>
              <a:t>3</a:t>
            </a:fld>
            <a:endParaRPr lang="en-GB"/>
          </a:p>
        </p:txBody>
      </p:sp>
    </p:spTree>
    <p:extLst>
      <p:ext uri="{BB962C8B-B14F-4D97-AF65-F5344CB8AC3E}">
        <p14:creationId xmlns:p14="http://schemas.microsoft.com/office/powerpoint/2010/main" val="3701200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Recap on GDPR – May 2018 – what changed?</a:t>
            </a:r>
          </a:p>
          <a:p>
            <a:endParaRPr lang="en-GB" dirty="0"/>
          </a:p>
          <a:p>
            <a:r>
              <a:rPr lang="en-GB" dirty="0"/>
              <a:t>Rationalised legislation, harmonised it across Europe and brought it up-to-date for the digital age</a:t>
            </a:r>
          </a:p>
          <a:p>
            <a:r>
              <a:rPr lang="en-GB" dirty="0"/>
              <a:t>Set out principles for processing personal data</a:t>
            </a:r>
          </a:p>
          <a:p>
            <a:r>
              <a:rPr lang="en-GB" dirty="0"/>
              <a:t>Introduced higher fines for non-compliance</a:t>
            </a:r>
          </a:p>
          <a:p>
            <a:r>
              <a:rPr lang="en-GB" dirty="0"/>
              <a:t>Introduced new rights for people to access their data</a:t>
            </a:r>
          </a:p>
          <a:p>
            <a:r>
              <a:rPr lang="en-GB" dirty="0"/>
              <a:t>Introduced obligations for better data management</a:t>
            </a:r>
          </a:p>
          <a:p>
            <a:endParaRPr lang="en-GB" dirty="0"/>
          </a:p>
          <a:p>
            <a:r>
              <a:rPr lang="en-GB" dirty="0"/>
              <a:t>Overall put a spotlight on patient data and its management</a:t>
            </a:r>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4</a:t>
            </a:fld>
            <a:endParaRPr lang="en-GB"/>
          </a:p>
        </p:txBody>
      </p:sp>
    </p:spTree>
    <p:extLst>
      <p:ext uri="{BB962C8B-B14F-4D97-AF65-F5344CB8AC3E}">
        <p14:creationId xmlns:p14="http://schemas.microsoft.com/office/powerpoint/2010/main" val="2568412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Big picture, in the wider world I would say that GDPR is making a difference</a:t>
            </a:r>
          </a:p>
          <a:p>
            <a:pPr defTabSz="931774">
              <a:defRPr/>
            </a:pPr>
            <a:endParaRPr lang="en-GB" dirty="0"/>
          </a:p>
          <a:p>
            <a:pPr defTabSz="931774">
              <a:defRPr/>
            </a:pPr>
            <a:r>
              <a:rPr lang="en-GB" dirty="0"/>
              <a:t>Example 1 – High profile exposure about the leakage of sensitive patient data – this example shows the reputational damage that can result if organisations don’t take GDPR seriously</a:t>
            </a:r>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5</a:t>
            </a:fld>
            <a:endParaRPr lang="en-GB"/>
          </a:p>
        </p:txBody>
      </p:sp>
    </p:spTree>
    <p:extLst>
      <p:ext uri="{BB962C8B-B14F-4D97-AF65-F5344CB8AC3E}">
        <p14:creationId xmlns:p14="http://schemas.microsoft.com/office/powerpoint/2010/main" val="277648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2 – illustrates the interest that regulators are taking in governance and providing information about data use policies</a:t>
            </a:r>
          </a:p>
        </p:txBody>
      </p:sp>
      <p:sp>
        <p:nvSpPr>
          <p:cNvPr id="4" name="Slide Number Placeholder 3"/>
          <p:cNvSpPr>
            <a:spLocks noGrp="1"/>
          </p:cNvSpPr>
          <p:nvPr>
            <p:ph type="sldNum" sz="quarter" idx="5"/>
          </p:nvPr>
        </p:nvSpPr>
        <p:spPr/>
        <p:txBody>
          <a:bodyPr/>
          <a:lstStyle/>
          <a:p>
            <a:fld id="{60875C14-8578-48C0-909A-7D2F1E564EA1}" type="slidenum">
              <a:rPr lang="en-GB" smtClean="0"/>
              <a:t>6</a:t>
            </a:fld>
            <a:endParaRPr lang="en-GB"/>
          </a:p>
        </p:txBody>
      </p:sp>
    </p:spTree>
    <p:extLst>
      <p:ext uri="{BB962C8B-B14F-4D97-AF65-F5344CB8AC3E}">
        <p14:creationId xmlns:p14="http://schemas.microsoft.com/office/powerpoint/2010/main" val="241827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3 – illustrates the cost to an organisation where a patient breach occurs</a:t>
            </a:r>
          </a:p>
          <a:p>
            <a:endParaRPr lang="en-GB" dirty="0"/>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7</a:t>
            </a:fld>
            <a:endParaRPr lang="en-GB"/>
          </a:p>
        </p:txBody>
      </p:sp>
    </p:spTree>
    <p:extLst>
      <p:ext uri="{BB962C8B-B14F-4D97-AF65-F5344CB8AC3E}">
        <p14:creationId xmlns:p14="http://schemas.microsoft.com/office/powerpoint/2010/main" val="21301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Amplitude seeing?</a:t>
            </a:r>
          </a:p>
          <a:p>
            <a:endParaRPr lang="en-GB" dirty="0"/>
          </a:p>
          <a:p>
            <a:r>
              <a:rPr lang="en-GB" dirty="0"/>
              <a:t>As a Data Processor for a wide variety of organisations this is what we are seeing as we support our various organisations – the Data Controllers</a:t>
            </a:r>
          </a:p>
          <a:p>
            <a:endParaRPr lang="en-GB" dirty="0"/>
          </a:p>
          <a:p>
            <a:r>
              <a:rPr lang="en-GB" dirty="0"/>
              <a:t>I’m now going to explore some of these topics in a bit more details, with some ideas as to how you might respond to the IG issues</a:t>
            </a:r>
          </a:p>
        </p:txBody>
      </p:sp>
      <p:sp>
        <p:nvSpPr>
          <p:cNvPr id="4" name="Slide Number Placeholder 3"/>
          <p:cNvSpPr>
            <a:spLocks noGrp="1"/>
          </p:cNvSpPr>
          <p:nvPr>
            <p:ph type="sldNum" sz="quarter" idx="5"/>
          </p:nvPr>
        </p:nvSpPr>
        <p:spPr/>
        <p:txBody>
          <a:bodyPr/>
          <a:lstStyle/>
          <a:p>
            <a:fld id="{60875C14-8578-48C0-909A-7D2F1E564EA1}" type="slidenum">
              <a:rPr lang="en-GB" smtClean="0"/>
              <a:t>8</a:t>
            </a:fld>
            <a:endParaRPr lang="en-GB"/>
          </a:p>
        </p:txBody>
      </p:sp>
    </p:spTree>
    <p:extLst>
      <p:ext uri="{BB962C8B-B14F-4D97-AF65-F5344CB8AC3E}">
        <p14:creationId xmlns:p14="http://schemas.microsoft.com/office/powerpoint/2010/main" val="392918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DPIA?</a:t>
            </a:r>
          </a:p>
          <a:p>
            <a:pPr lvl="1"/>
            <a:r>
              <a:rPr lang="en-US" dirty="0"/>
              <a:t>A </a:t>
            </a:r>
            <a:r>
              <a:rPr lang="en-US" b="1" dirty="0"/>
              <a:t>Data protection impact assessment</a:t>
            </a:r>
            <a:r>
              <a:rPr lang="en-US" dirty="0"/>
              <a:t> (DPIA) is a process that helps organisations identify and minimise risks that result from </a:t>
            </a:r>
            <a:r>
              <a:rPr lang="en-US" b="1" dirty="0"/>
              <a:t>data</a:t>
            </a:r>
            <a:r>
              <a:rPr lang="en-US" dirty="0"/>
              <a:t> processing.</a:t>
            </a:r>
          </a:p>
          <a:p>
            <a:pPr lvl="1"/>
            <a:r>
              <a:rPr lang="en-US" dirty="0"/>
              <a:t>DPIAs are usually undertaken when introducing new </a:t>
            </a:r>
            <a:r>
              <a:rPr lang="en-US" b="1" dirty="0"/>
              <a:t>data</a:t>
            </a:r>
            <a:r>
              <a:rPr lang="en-US" dirty="0"/>
              <a:t> processing processes, systems or technologies. </a:t>
            </a:r>
            <a:endParaRPr lang="en-GB" dirty="0"/>
          </a:p>
          <a:p>
            <a:pPr lvl="1"/>
            <a:r>
              <a:rPr lang="en-GB" dirty="0"/>
              <a:t>DPIAs are a legal requirement under GDPR for data processing that is likely to be high risk and you may be fined if you don’t comply</a:t>
            </a:r>
          </a:p>
          <a:p>
            <a:r>
              <a:rPr lang="en-GB" dirty="0"/>
              <a:t>New and significant changes</a:t>
            </a:r>
          </a:p>
          <a:p>
            <a:pPr lvl="1"/>
            <a:r>
              <a:rPr lang="en-US" dirty="0"/>
              <a:t>The GDPR does not specify a DPIA process to follow. Instead, it allows organisations to use a framework that complements their existing processes.</a:t>
            </a:r>
          </a:p>
          <a:p>
            <a:pPr lvl="1"/>
            <a:r>
              <a:rPr lang="en-US" dirty="0"/>
              <a:t>A good DPIA should help you demonstrate that you have considered the risks related to your intended processing and met your broader compliance obligations.</a:t>
            </a:r>
          </a:p>
          <a:p>
            <a:pPr lvl="1"/>
            <a:r>
              <a:rPr lang="en-US" dirty="0"/>
              <a:t>Whichever methodology your organisation uses, according to the ICO your DPIA must:</a:t>
            </a:r>
          </a:p>
          <a:p>
            <a:pPr lvl="2"/>
            <a:r>
              <a:rPr lang="en-US" dirty="0"/>
              <a:t>describe the nature, scope, context and purposes of the processing;</a:t>
            </a:r>
          </a:p>
          <a:p>
            <a:pPr lvl="2"/>
            <a:r>
              <a:rPr lang="en-US" dirty="0"/>
              <a:t>assess necessity, proportionality and compliance measures;</a:t>
            </a:r>
          </a:p>
          <a:p>
            <a:pPr lvl="2"/>
            <a:r>
              <a:rPr lang="en-US" dirty="0"/>
              <a:t>identify and assess risks to individuals; and</a:t>
            </a:r>
          </a:p>
          <a:p>
            <a:pPr lvl="2"/>
            <a:r>
              <a:rPr lang="en-US" dirty="0"/>
              <a:t>identify any additional measures to mitigate those risks.</a:t>
            </a:r>
          </a:p>
          <a:p>
            <a:r>
              <a:rPr lang="en-GB" dirty="0"/>
              <a:t>Key things to remember</a:t>
            </a:r>
          </a:p>
          <a:p>
            <a:pPr lvl="1"/>
            <a:r>
              <a:rPr lang="en-GB" dirty="0"/>
              <a:t>Your IG team will decided if a DPIA is required</a:t>
            </a:r>
          </a:p>
          <a:p>
            <a:pPr lvl="1"/>
            <a:r>
              <a:rPr lang="en-GB" dirty="0"/>
              <a:t>If you are introducing Amplitude, or extending its usage you are VERY likely to require a DPIA</a:t>
            </a:r>
          </a:p>
          <a:p>
            <a:pPr lvl="1"/>
            <a:r>
              <a:rPr lang="en-GB" dirty="0"/>
              <a:t>If you intend to do this we suggest you contact your IG/DPO pro-actively and work with them to complete the DPIA</a:t>
            </a:r>
          </a:p>
          <a:p>
            <a:pPr lvl="1"/>
            <a:r>
              <a:rPr lang="en-GB" dirty="0"/>
              <a:t>Doing this early in the project ensures data processing is designed in from the start – Privacy by Design</a:t>
            </a:r>
          </a:p>
          <a:p>
            <a:pPr lvl="1"/>
            <a:r>
              <a:rPr lang="en-GB" dirty="0"/>
              <a:t>You will be responsible for the DPIA, but Amplitude will be able to help you, using standard GDPR responses we have created over the last 18 months</a:t>
            </a:r>
          </a:p>
          <a:p>
            <a:endParaRPr lang="en-GB" dirty="0"/>
          </a:p>
        </p:txBody>
      </p:sp>
      <p:sp>
        <p:nvSpPr>
          <p:cNvPr id="4" name="Slide Number Placeholder 3"/>
          <p:cNvSpPr>
            <a:spLocks noGrp="1"/>
          </p:cNvSpPr>
          <p:nvPr>
            <p:ph type="sldNum" sz="quarter" idx="5"/>
          </p:nvPr>
        </p:nvSpPr>
        <p:spPr/>
        <p:txBody>
          <a:bodyPr/>
          <a:lstStyle/>
          <a:p>
            <a:fld id="{60875C14-8578-48C0-909A-7D2F1E564EA1}" type="slidenum">
              <a:rPr lang="en-GB" smtClean="0"/>
              <a:t>9</a:t>
            </a:fld>
            <a:endParaRPr lang="en-GB"/>
          </a:p>
        </p:txBody>
      </p:sp>
    </p:spTree>
    <p:extLst>
      <p:ext uri="{BB962C8B-B14F-4D97-AF65-F5344CB8AC3E}">
        <p14:creationId xmlns:p14="http://schemas.microsoft.com/office/powerpoint/2010/main" val="297138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1D9E-CB18-4CC5-8CBE-D61770D2AF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248F44-6EC6-46F9-9025-3B226E91D2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507E96-5E0B-4A75-9C02-09995E7ADBC6}"/>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EE07FC0F-75D2-49B6-988F-B469952D6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3B2A3-4C99-422A-8F5F-EDDBE91D231B}"/>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157628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12FC-74C0-480F-BF39-D8BD2D25C2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4979F6-6AFA-417B-AAC3-9E7A528BEF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5F5353-3B88-4955-B661-5FB96C95EFDF}"/>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6B4C7F75-CD0C-47EC-A738-4CB1EB3C2F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F73C5-3578-4DCD-A62E-20EFD117D7BA}"/>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145086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AFF918-7A44-4B6E-AB5B-3BFABD74AE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2D4DEB-21A0-443E-9C67-A02C2CCC71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62FE1F-FF25-4C8B-8C62-EFE8846A3F4A}"/>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68A3364F-2EE4-4156-A056-A5D2DDC31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FE6770-61C2-4E89-A66F-D3CE464019C5}"/>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370321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4854-FE94-4851-A337-A6B4F3B748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C031BC-7EA0-4E15-80CE-ADAF24A7A4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3147AE-8F3D-44B2-9CDB-8B33B7B1B516}"/>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03B56010-B72E-48DD-A13D-C59E1258F9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7E499F-154B-4D58-A739-C47AFB68D30E}"/>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72648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4793-6000-44B9-9C03-7782DB251C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E5879-F34A-49DB-A205-41AFE62B2D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310523-9C51-4A79-B703-7FEEC6AE4AC7}"/>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B1EB85E4-B88F-4164-90C4-CF0EACBE55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011AF-7ADF-449E-ACD9-62B2B5BA0568}"/>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87750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16A8-B022-4B0F-88FD-13E171C1E6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318D4D-1EA3-44F5-8EC1-D982A85BE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8EE91E-B38B-4BC5-89AC-22CA7EE31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E99EF0-71C8-4697-BA23-B859E7E979C1}"/>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6" name="Footer Placeholder 5">
            <a:extLst>
              <a:ext uri="{FF2B5EF4-FFF2-40B4-BE49-F238E27FC236}">
                <a16:creationId xmlns:a16="http://schemas.microsoft.com/office/drawing/2014/main" id="{8FC46897-D783-414B-B30C-D321AA09B8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629F43-91A8-472F-B711-4E2C2FB9042D}"/>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190506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F43B5-0C66-4831-B65D-E653B2CA8B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5CA4BB-7D90-4D71-98E0-87168C555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4BFE2-00DA-49DE-93C8-C74CE55526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4CE28C-DB8E-4824-AD21-C3BFF5780B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8D40E6-7C5B-479B-A006-655971B8A3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2435D8-1F68-4FBE-90A6-15A7295A8954}"/>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8" name="Footer Placeholder 7">
            <a:extLst>
              <a:ext uri="{FF2B5EF4-FFF2-40B4-BE49-F238E27FC236}">
                <a16:creationId xmlns:a16="http://schemas.microsoft.com/office/drawing/2014/main" id="{595C0626-2938-427B-B329-302FBA1C11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2A088C0-DEBC-4144-9BED-B5662E0D2BB9}"/>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4208795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8F2FD-1861-47BD-A8FD-1E1C5CC528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C031E3-92A8-4339-A900-8F7BA4C04AA1}"/>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4" name="Footer Placeholder 3">
            <a:extLst>
              <a:ext uri="{FF2B5EF4-FFF2-40B4-BE49-F238E27FC236}">
                <a16:creationId xmlns:a16="http://schemas.microsoft.com/office/drawing/2014/main" id="{73B13C62-6949-4361-B9DC-870BEE7D72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75A33EE-B245-4A91-ABA8-4187DB9878C7}"/>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3477754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FB347A-8533-4C2F-99E3-F86178A5173B}"/>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3" name="Footer Placeholder 2">
            <a:extLst>
              <a:ext uri="{FF2B5EF4-FFF2-40B4-BE49-F238E27FC236}">
                <a16:creationId xmlns:a16="http://schemas.microsoft.com/office/drawing/2014/main" id="{C90B699B-EFA2-4590-81A5-F3857571B9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141F9D-2123-4220-8D59-001C03D6D546}"/>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370548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E95E-91FD-477B-8E82-2F249A44EC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5F2354-72D2-49F5-B518-052E82139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762330-6985-4F83-BEAD-1988F6DA3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6EE9DB-6359-43A8-86EE-3A978267BF6C}"/>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6" name="Footer Placeholder 5">
            <a:extLst>
              <a:ext uri="{FF2B5EF4-FFF2-40B4-BE49-F238E27FC236}">
                <a16:creationId xmlns:a16="http://schemas.microsoft.com/office/drawing/2014/main" id="{D00036FD-18F9-498F-B365-8269D7DE46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B40C45-C08C-4DAF-BD5D-89A57550E76A}"/>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153420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75E1-A4A4-4B39-99A1-A87BAE901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DD54A-7291-4B27-8C2C-7A58E0AE2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E9045E-450E-46EF-AE9F-460D37A1B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04D07B-C60F-4A4C-9416-48A9D375816D}"/>
              </a:ext>
            </a:extLst>
          </p:cNvPr>
          <p:cNvSpPr>
            <a:spLocks noGrp="1"/>
          </p:cNvSpPr>
          <p:nvPr>
            <p:ph type="dt" sz="half" idx="10"/>
          </p:nvPr>
        </p:nvSpPr>
        <p:spPr/>
        <p:txBody>
          <a:bodyPr/>
          <a:lstStyle/>
          <a:p>
            <a:fld id="{709FF9A4-91CD-4BD5-9940-D41E09A2271B}" type="datetimeFigureOut">
              <a:rPr lang="en-GB" smtClean="0"/>
              <a:t>16/10/2019</a:t>
            </a:fld>
            <a:endParaRPr lang="en-GB"/>
          </a:p>
        </p:txBody>
      </p:sp>
      <p:sp>
        <p:nvSpPr>
          <p:cNvPr id="6" name="Footer Placeholder 5">
            <a:extLst>
              <a:ext uri="{FF2B5EF4-FFF2-40B4-BE49-F238E27FC236}">
                <a16:creationId xmlns:a16="http://schemas.microsoft.com/office/drawing/2014/main" id="{69E66FAB-0C53-499C-BFCD-35EECF5A53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7EFA51-7469-45C6-AAA4-558F87DE6676}"/>
              </a:ext>
            </a:extLst>
          </p:cNvPr>
          <p:cNvSpPr>
            <a:spLocks noGrp="1"/>
          </p:cNvSpPr>
          <p:nvPr>
            <p:ph type="sldNum" sz="quarter" idx="12"/>
          </p:nvPr>
        </p:nvSpPr>
        <p:spPr/>
        <p:txBody>
          <a:bodyPr/>
          <a:lstStyle/>
          <a:p>
            <a:fld id="{63DEC013-3CED-4DE7-BA93-97C7F56B949A}" type="slidenum">
              <a:rPr lang="en-GB" smtClean="0"/>
              <a:t>‹#›</a:t>
            </a:fld>
            <a:endParaRPr lang="en-GB"/>
          </a:p>
        </p:txBody>
      </p:sp>
    </p:spTree>
    <p:extLst>
      <p:ext uri="{BB962C8B-B14F-4D97-AF65-F5344CB8AC3E}">
        <p14:creationId xmlns:p14="http://schemas.microsoft.com/office/powerpoint/2010/main" val="184689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5A2C0-8FD5-4DA2-8358-A59C986B6F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FEC513-6E18-4E88-874F-5455CA1F8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017D46-1DA7-4BCB-AD52-99FCB5261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FF9A4-91CD-4BD5-9940-D41E09A2271B}" type="datetimeFigureOut">
              <a:rPr lang="en-GB" smtClean="0"/>
              <a:t>16/10/2019</a:t>
            </a:fld>
            <a:endParaRPr lang="en-GB"/>
          </a:p>
        </p:txBody>
      </p:sp>
      <p:sp>
        <p:nvSpPr>
          <p:cNvPr id="5" name="Footer Placeholder 4">
            <a:extLst>
              <a:ext uri="{FF2B5EF4-FFF2-40B4-BE49-F238E27FC236}">
                <a16:creationId xmlns:a16="http://schemas.microsoft.com/office/drawing/2014/main" id="{6827F722-658B-44CB-A9D1-E4BEDD7992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FB3FED-B97B-46BE-94B0-EFBD19A78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EC013-3CED-4DE7-BA93-97C7F56B949A}" type="slidenum">
              <a:rPr lang="en-GB" smtClean="0"/>
              <a:t>‹#›</a:t>
            </a:fld>
            <a:endParaRPr lang="en-GB"/>
          </a:p>
        </p:txBody>
      </p:sp>
    </p:spTree>
    <p:extLst>
      <p:ext uri="{BB962C8B-B14F-4D97-AF65-F5344CB8AC3E}">
        <p14:creationId xmlns:p14="http://schemas.microsoft.com/office/powerpoint/2010/main" val="306175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ico.org.uk/media/for-organisations/guide-to-the-general-data-protection-regulation-gdpr-1-0.pdf" TargetMode="External"/><Relationship Id="rId7" Type="http://schemas.openxmlformats.org/officeDocument/2006/relationships/hyperlink" Target="https://amplitude-clinical.com/amplitude-clinical-knowledge-base/amplitude-clinical-knowledge-base/change-patients-consen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link%20https:/amplitude-clinical.com/information-governance-information/" TargetMode="External"/><Relationship Id="rId5" Type="http://schemas.openxmlformats.org/officeDocument/2006/relationships/hyperlink" Target="https://amplitude-clinical.com/amplitude-clinical-outcomes-privacy-policy-statement/" TargetMode="External"/><Relationship Id="rId4" Type="http://schemas.openxmlformats.org/officeDocument/2006/relationships/hyperlink" Target="https://ico.org.uk/for-organisations/guide-to-data-protection/guide-to-the-general-data-protection-regulation-gdpr/data-protection-impact-assessments-dpia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for-organisations/data-protection-and-brex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8EB43E-C70C-431E-81CF-201194AC2C16}"/>
              </a:ext>
            </a:extLst>
          </p:cNvPr>
          <p:cNvSpPr/>
          <p:nvPr/>
        </p:nvSpPr>
        <p:spPr>
          <a:xfrm>
            <a:off x="0" y="4412343"/>
            <a:ext cx="12192000" cy="24456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C8DC7-4A38-4794-9054-D56C9AAEC26F}"/>
              </a:ext>
            </a:extLst>
          </p:cNvPr>
          <p:cNvSpPr txBox="1"/>
          <p:nvPr/>
        </p:nvSpPr>
        <p:spPr>
          <a:xfrm>
            <a:off x="527538" y="4756638"/>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dirty="0">
                <a:solidFill>
                  <a:srgbClr val="FFFFFF"/>
                </a:solidFill>
                <a:ea typeface="+mj-ea"/>
                <a:cs typeface="+mj-cs"/>
              </a:rPr>
              <a:t>Amplitude Clinical Outcomes – Information Governance</a:t>
            </a:r>
          </a:p>
        </p:txBody>
      </p:sp>
      <p:pic>
        <p:nvPicPr>
          <p:cNvPr id="3" name="Picture 2" descr="A picture containing clipart&#10;&#10;Description automatically generated">
            <a:extLst>
              <a:ext uri="{FF2B5EF4-FFF2-40B4-BE49-F238E27FC236}">
                <a16:creationId xmlns:a16="http://schemas.microsoft.com/office/drawing/2014/main" id="{BC780B4E-E823-4954-B47C-89081A187B65}"/>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82116"/>
            <a:ext cx="2390499" cy="596164"/>
          </a:xfrm>
          <a:prstGeom prst="rect">
            <a:avLst/>
          </a:prstGeom>
        </p:spPr>
      </p:pic>
      <p:cxnSp>
        <p:nvCxnSpPr>
          <p:cNvPr id="21" name="Straight Connector 2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8DC8F7F-4FA5-407E-8678-A1B9E57F7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068" y="477749"/>
            <a:ext cx="5495102" cy="3663401"/>
          </a:xfrm>
          <a:prstGeom prst="rect">
            <a:avLst/>
          </a:prstGeom>
        </p:spPr>
      </p:pic>
      <p:sp>
        <p:nvSpPr>
          <p:cNvPr id="2" name="TextBox 1">
            <a:extLst>
              <a:ext uri="{FF2B5EF4-FFF2-40B4-BE49-F238E27FC236}">
                <a16:creationId xmlns:a16="http://schemas.microsoft.com/office/drawing/2014/main" id="{21FA1B73-E0B4-4849-9CE0-24A64FFA29D0}"/>
              </a:ext>
            </a:extLst>
          </p:cNvPr>
          <p:cNvSpPr txBox="1"/>
          <p:nvPr/>
        </p:nvSpPr>
        <p:spPr>
          <a:xfrm>
            <a:off x="6469744" y="678280"/>
            <a:ext cx="4354284" cy="3539430"/>
          </a:xfrm>
          <a:prstGeom prst="rect">
            <a:avLst/>
          </a:prstGeom>
          <a:noFill/>
        </p:spPr>
        <p:txBody>
          <a:bodyPr wrap="square" rtlCol="0">
            <a:spAutoFit/>
          </a:bodyPr>
          <a:lstStyle/>
          <a:p>
            <a:pPr algn="ctr"/>
            <a:r>
              <a:rPr lang="en-GB" sz="2800" dirty="0"/>
              <a:t>Getting Information Governance right is integral to a successful PROMs system</a:t>
            </a:r>
          </a:p>
          <a:p>
            <a:pPr algn="ctr"/>
            <a:endParaRPr lang="en-GB" sz="2800" dirty="0"/>
          </a:p>
          <a:p>
            <a:pPr algn="ctr"/>
            <a:r>
              <a:rPr lang="en-GB" sz="2800" dirty="0"/>
              <a:t>A discussion to examine the best practice when navigating IG</a:t>
            </a:r>
          </a:p>
        </p:txBody>
      </p:sp>
    </p:spTree>
    <p:extLst>
      <p:ext uri="{BB962C8B-B14F-4D97-AF65-F5344CB8AC3E}">
        <p14:creationId xmlns:p14="http://schemas.microsoft.com/office/powerpoint/2010/main" val="2097077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B8E01B-BFB4-454D-BFA7-7325D840C3A5}"/>
              </a:ext>
            </a:extLst>
          </p:cNvPr>
          <p:cNvSpPr/>
          <p:nvPr/>
        </p:nvSpPr>
        <p:spPr>
          <a:xfrm>
            <a:off x="-1" y="5396881"/>
            <a:ext cx="12192001" cy="1461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4E7899D-D021-4E6F-B40B-AB9DE9C5DF59}"/>
              </a:ext>
            </a:extLst>
          </p:cNvPr>
          <p:cNvSpPr/>
          <p:nvPr/>
        </p:nvSpPr>
        <p:spPr>
          <a:xfrm>
            <a:off x="-1" y="97712"/>
            <a:ext cx="7170057"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D05AC2-79C8-4EA9-A903-8AE69E97EFA7}"/>
              </a:ext>
            </a:extLst>
          </p:cNvPr>
          <p:cNvSpPr>
            <a:spLocks noGrp="1"/>
          </p:cNvSpPr>
          <p:nvPr>
            <p:ph type="title"/>
          </p:nvPr>
        </p:nvSpPr>
        <p:spPr>
          <a:xfrm>
            <a:off x="-1" y="-200370"/>
            <a:ext cx="7890164" cy="1325563"/>
          </a:xfrm>
        </p:spPr>
        <p:txBody>
          <a:bodyPr>
            <a:normAutofit/>
          </a:bodyPr>
          <a:lstStyle/>
          <a:p>
            <a:r>
              <a:rPr lang="en-GB" sz="2800" dirty="0">
                <a:solidFill>
                  <a:schemeClr val="bg1"/>
                </a:solidFill>
                <a:latin typeface="+mn-lt"/>
              </a:rPr>
              <a:t>GDPR Topic 2 – Lawful Basis for Processing</a:t>
            </a:r>
          </a:p>
        </p:txBody>
      </p:sp>
      <p:sp>
        <p:nvSpPr>
          <p:cNvPr id="4" name="TextBox 3">
            <a:extLst>
              <a:ext uri="{FF2B5EF4-FFF2-40B4-BE49-F238E27FC236}">
                <a16:creationId xmlns:a16="http://schemas.microsoft.com/office/drawing/2014/main" id="{F0F099F3-D56C-4479-939B-EAA0EDA5A31A}"/>
              </a:ext>
            </a:extLst>
          </p:cNvPr>
          <p:cNvSpPr txBox="1"/>
          <p:nvPr/>
        </p:nvSpPr>
        <p:spPr>
          <a:xfrm>
            <a:off x="261256" y="5396881"/>
            <a:ext cx="5399315" cy="1261884"/>
          </a:xfrm>
          <a:prstGeom prst="rect">
            <a:avLst/>
          </a:prstGeom>
          <a:noFill/>
          <a:ln>
            <a:noFill/>
          </a:ln>
        </p:spPr>
        <p:txBody>
          <a:bodyPr wrap="square" rtlCol="0">
            <a:spAutoFit/>
          </a:bodyPr>
          <a:lstStyle/>
          <a:p>
            <a:r>
              <a:rPr lang="en-GB" sz="2800" dirty="0">
                <a:solidFill>
                  <a:schemeClr val="bg1"/>
                </a:solidFill>
              </a:rPr>
              <a:t>Six lawful basis for processing:</a:t>
            </a:r>
          </a:p>
          <a:p>
            <a:pPr marL="285750" indent="-285750">
              <a:buFont typeface="Arial" panose="020B0604020202020204" pitchFamily="34" charset="0"/>
              <a:buChar char="•"/>
            </a:pPr>
            <a:r>
              <a:rPr lang="en-GB" sz="2400" dirty="0">
                <a:solidFill>
                  <a:schemeClr val="bg1"/>
                </a:solidFill>
              </a:rPr>
              <a:t>Consent	</a:t>
            </a:r>
          </a:p>
          <a:p>
            <a:pPr marL="285750" indent="-285750">
              <a:buFont typeface="Arial" panose="020B0604020202020204" pitchFamily="34" charset="0"/>
              <a:buChar char="•"/>
            </a:pPr>
            <a:r>
              <a:rPr lang="en-GB" sz="2400" dirty="0">
                <a:solidFill>
                  <a:schemeClr val="bg1"/>
                </a:solidFill>
              </a:rPr>
              <a:t>Contract</a:t>
            </a:r>
          </a:p>
        </p:txBody>
      </p:sp>
      <p:pic>
        <p:nvPicPr>
          <p:cNvPr id="5" name="Picture 4" descr="A picture containing clipart&#10;&#10;Description automatically generated">
            <a:extLst>
              <a:ext uri="{FF2B5EF4-FFF2-40B4-BE49-F238E27FC236}">
                <a16:creationId xmlns:a16="http://schemas.microsoft.com/office/drawing/2014/main" id="{459ECAB0-ED31-484C-AF5A-30006CBC3C39}"/>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164329"/>
            <a:ext cx="2390499" cy="596164"/>
          </a:xfrm>
          <a:prstGeom prst="rect">
            <a:avLst/>
          </a:prstGeom>
        </p:spPr>
      </p:pic>
      <p:sp>
        <p:nvSpPr>
          <p:cNvPr id="11" name="Isosceles Triangle 10">
            <a:extLst>
              <a:ext uri="{FF2B5EF4-FFF2-40B4-BE49-F238E27FC236}">
                <a16:creationId xmlns:a16="http://schemas.microsoft.com/office/drawing/2014/main" id="{E5B12561-439B-42E4-A1BD-CF1B93707DEE}"/>
              </a:ext>
            </a:extLst>
          </p:cNvPr>
          <p:cNvSpPr/>
          <p:nvPr/>
        </p:nvSpPr>
        <p:spPr>
          <a:xfrm rot="16200000">
            <a:off x="6480088" y="164329"/>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9A787A4-765A-44B1-ABF5-F18DF1F2142E}"/>
              </a:ext>
            </a:extLst>
          </p:cNvPr>
          <p:cNvSpPr/>
          <p:nvPr/>
        </p:nvSpPr>
        <p:spPr>
          <a:xfrm>
            <a:off x="714015" y="1756227"/>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0A03AE7-4CB4-49E1-9970-2E4411286C2F}"/>
              </a:ext>
            </a:extLst>
          </p:cNvPr>
          <p:cNvSpPr/>
          <p:nvPr/>
        </p:nvSpPr>
        <p:spPr>
          <a:xfrm>
            <a:off x="4774117" y="1756227"/>
            <a:ext cx="2963403" cy="2990815"/>
          </a:xfrm>
          <a:prstGeom prst="ellipse">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New and significant changes</a:t>
            </a:r>
          </a:p>
          <a:p>
            <a:pPr algn="ctr"/>
            <a:endParaRPr lang="en-GB" dirty="0"/>
          </a:p>
        </p:txBody>
      </p:sp>
      <p:sp>
        <p:nvSpPr>
          <p:cNvPr id="14" name="Oval 13">
            <a:extLst>
              <a:ext uri="{FF2B5EF4-FFF2-40B4-BE49-F238E27FC236}">
                <a16:creationId xmlns:a16="http://schemas.microsoft.com/office/drawing/2014/main" id="{54038CE6-62C7-42A7-9900-638C7132E098}"/>
              </a:ext>
            </a:extLst>
          </p:cNvPr>
          <p:cNvSpPr/>
          <p:nvPr/>
        </p:nvSpPr>
        <p:spPr>
          <a:xfrm>
            <a:off x="8834219" y="1756227"/>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Key things to remember</a:t>
            </a:r>
          </a:p>
        </p:txBody>
      </p:sp>
      <p:sp>
        <p:nvSpPr>
          <p:cNvPr id="15" name="TextBox 14">
            <a:extLst>
              <a:ext uri="{FF2B5EF4-FFF2-40B4-BE49-F238E27FC236}">
                <a16:creationId xmlns:a16="http://schemas.microsoft.com/office/drawing/2014/main" id="{5DD9FCE0-F51E-4292-92A5-D3B1B6451210}"/>
              </a:ext>
            </a:extLst>
          </p:cNvPr>
          <p:cNvSpPr txBox="1"/>
          <p:nvPr/>
        </p:nvSpPr>
        <p:spPr>
          <a:xfrm>
            <a:off x="932973" y="2521059"/>
            <a:ext cx="2525486" cy="1815882"/>
          </a:xfrm>
          <a:prstGeom prst="rect">
            <a:avLst/>
          </a:prstGeom>
          <a:noFill/>
        </p:spPr>
        <p:txBody>
          <a:bodyPr wrap="square" rtlCol="0">
            <a:spAutoFit/>
          </a:bodyPr>
          <a:lstStyle/>
          <a:p>
            <a:pPr algn="ctr"/>
            <a:r>
              <a:rPr lang="en-GB" sz="2800" dirty="0">
                <a:solidFill>
                  <a:schemeClr val="bg1"/>
                </a:solidFill>
              </a:rPr>
              <a:t>What is Lawful Basis for Processing?</a:t>
            </a:r>
          </a:p>
          <a:p>
            <a:pPr algn="ctr"/>
            <a:endParaRPr lang="en-GB" sz="2800" dirty="0">
              <a:solidFill>
                <a:schemeClr val="bg1"/>
              </a:solidFill>
            </a:endParaRPr>
          </a:p>
        </p:txBody>
      </p:sp>
      <p:sp>
        <p:nvSpPr>
          <p:cNvPr id="16" name="TextBox 15">
            <a:extLst>
              <a:ext uri="{FF2B5EF4-FFF2-40B4-BE49-F238E27FC236}">
                <a16:creationId xmlns:a16="http://schemas.microsoft.com/office/drawing/2014/main" id="{DD12C458-25EF-41AF-8766-AF7BCDBD0DC9}"/>
              </a:ext>
            </a:extLst>
          </p:cNvPr>
          <p:cNvSpPr txBox="1"/>
          <p:nvPr/>
        </p:nvSpPr>
        <p:spPr>
          <a:xfrm>
            <a:off x="4700982" y="5764221"/>
            <a:ext cx="2469074" cy="830997"/>
          </a:xfrm>
          <a:prstGeom prst="rect">
            <a:avLst/>
          </a:prstGeom>
          <a:noFill/>
        </p:spPr>
        <p:txBody>
          <a:bodyPr wrap="none" rtlCol="0">
            <a:spAutoFit/>
          </a:bodyPr>
          <a:lstStyle/>
          <a:p>
            <a:pPr marL="285750" indent="-285750">
              <a:buFont typeface="Arial" panose="020B0604020202020204" pitchFamily="34" charset="0"/>
              <a:buChar char="•"/>
            </a:pPr>
            <a:r>
              <a:rPr lang="en-GB" sz="2400" dirty="0">
                <a:solidFill>
                  <a:schemeClr val="bg1"/>
                </a:solidFill>
              </a:rPr>
              <a:t>Legal Obligation</a:t>
            </a:r>
          </a:p>
          <a:p>
            <a:pPr marL="285750" indent="-285750">
              <a:buFont typeface="Arial" panose="020B0604020202020204" pitchFamily="34" charset="0"/>
              <a:buChar char="•"/>
            </a:pPr>
            <a:r>
              <a:rPr lang="en-GB" sz="2400" dirty="0">
                <a:solidFill>
                  <a:schemeClr val="bg1"/>
                </a:solidFill>
              </a:rPr>
              <a:t>Vital Interest</a:t>
            </a:r>
          </a:p>
        </p:txBody>
      </p:sp>
      <p:sp>
        <p:nvSpPr>
          <p:cNvPr id="17" name="TextBox 16">
            <a:extLst>
              <a:ext uri="{FF2B5EF4-FFF2-40B4-BE49-F238E27FC236}">
                <a16:creationId xmlns:a16="http://schemas.microsoft.com/office/drawing/2014/main" id="{596A4E2C-1685-433C-943F-C19D1ED4D5BD}"/>
              </a:ext>
            </a:extLst>
          </p:cNvPr>
          <p:cNvSpPr txBox="1"/>
          <p:nvPr/>
        </p:nvSpPr>
        <p:spPr>
          <a:xfrm>
            <a:off x="8616509" y="5764221"/>
            <a:ext cx="2822504" cy="1200329"/>
          </a:xfrm>
          <a:prstGeom prst="rect">
            <a:avLst/>
          </a:prstGeom>
          <a:noFill/>
        </p:spPr>
        <p:txBody>
          <a:bodyPr wrap="none" rtlCol="0">
            <a:spAutoFit/>
          </a:bodyPr>
          <a:lstStyle/>
          <a:p>
            <a:pPr marL="285750" indent="-285750">
              <a:buFont typeface="Arial" panose="020B0604020202020204" pitchFamily="34" charset="0"/>
              <a:buChar char="•"/>
            </a:pPr>
            <a:r>
              <a:rPr lang="en-GB" sz="2400" dirty="0">
                <a:solidFill>
                  <a:schemeClr val="bg1"/>
                </a:solidFill>
              </a:rPr>
              <a:t>Public Task</a:t>
            </a:r>
          </a:p>
          <a:p>
            <a:pPr marL="285750" indent="-285750">
              <a:buFont typeface="Arial" panose="020B0604020202020204" pitchFamily="34" charset="0"/>
              <a:buChar char="•"/>
            </a:pPr>
            <a:r>
              <a:rPr lang="en-GB" sz="2400" dirty="0">
                <a:solidFill>
                  <a:schemeClr val="bg1"/>
                </a:solidFill>
              </a:rPr>
              <a:t>Legitimate Interest</a:t>
            </a:r>
          </a:p>
          <a:p>
            <a:endParaRPr lang="en-GB" sz="2400" dirty="0">
              <a:solidFill>
                <a:schemeClr val="bg1"/>
              </a:solidFill>
            </a:endParaRPr>
          </a:p>
        </p:txBody>
      </p:sp>
    </p:spTree>
    <p:extLst>
      <p:ext uri="{BB962C8B-B14F-4D97-AF65-F5344CB8AC3E}">
        <p14:creationId xmlns:p14="http://schemas.microsoft.com/office/powerpoint/2010/main" val="20081605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7E653D3A-2F8F-4434-B5EF-D1E3EDFD03DF}"/>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125658"/>
            <a:ext cx="2390499" cy="596164"/>
          </a:xfrm>
          <a:prstGeom prst="rect">
            <a:avLst/>
          </a:prstGeom>
        </p:spPr>
      </p:pic>
      <p:sp>
        <p:nvSpPr>
          <p:cNvPr id="5" name="Rectangle 4">
            <a:extLst>
              <a:ext uri="{FF2B5EF4-FFF2-40B4-BE49-F238E27FC236}">
                <a16:creationId xmlns:a16="http://schemas.microsoft.com/office/drawing/2014/main" id="{4ACF4985-D697-47C6-BDE0-29196BCCD8D5}"/>
              </a:ext>
            </a:extLst>
          </p:cNvPr>
          <p:cNvSpPr/>
          <p:nvPr/>
        </p:nvSpPr>
        <p:spPr>
          <a:xfrm>
            <a:off x="-1" y="97706"/>
            <a:ext cx="8636001"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C7344ED-F2F3-46FD-8FF8-204363118E2C}"/>
              </a:ext>
            </a:extLst>
          </p:cNvPr>
          <p:cNvSpPr txBox="1">
            <a:spLocks/>
          </p:cNvSpPr>
          <p:nvPr/>
        </p:nvSpPr>
        <p:spPr>
          <a:xfrm>
            <a:off x="-1" y="-200376"/>
            <a:ext cx="7890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latin typeface="+mn-lt"/>
              </a:rPr>
              <a:t>GDPR Topic 3 – </a:t>
            </a:r>
            <a:r>
              <a:rPr lang="en-US" sz="2800" dirty="0">
                <a:solidFill>
                  <a:schemeClr val="bg1"/>
                </a:solidFill>
                <a:latin typeface="+mn-lt"/>
              </a:rPr>
              <a:t>Right to withdraw / be forgotten</a:t>
            </a:r>
            <a:endParaRPr lang="en-GB" sz="2800" dirty="0">
              <a:solidFill>
                <a:schemeClr val="bg1"/>
              </a:solidFill>
              <a:latin typeface="+mn-lt"/>
            </a:endParaRPr>
          </a:p>
        </p:txBody>
      </p:sp>
      <p:sp>
        <p:nvSpPr>
          <p:cNvPr id="7" name="Isosceles Triangle 6">
            <a:extLst>
              <a:ext uri="{FF2B5EF4-FFF2-40B4-BE49-F238E27FC236}">
                <a16:creationId xmlns:a16="http://schemas.microsoft.com/office/drawing/2014/main" id="{CE2B0B7E-89E0-4181-8667-62FFB2A526A0}"/>
              </a:ext>
            </a:extLst>
          </p:cNvPr>
          <p:cNvSpPr/>
          <p:nvPr/>
        </p:nvSpPr>
        <p:spPr>
          <a:xfrm rot="16200000">
            <a:off x="7946032" y="151858"/>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D67B073-A1AD-4FE2-8A22-A330540EC250}"/>
              </a:ext>
            </a:extLst>
          </p:cNvPr>
          <p:cNvSpPr/>
          <p:nvPr/>
        </p:nvSpPr>
        <p:spPr>
          <a:xfrm>
            <a:off x="714015"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77079DA-977A-45F2-A331-AF9A1FDC754E}"/>
              </a:ext>
            </a:extLst>
          </p:cNvPr>
          <p:cNvSpPr/>
          <p:nvPr/>
        </p:nvSpPr>
        <p:spPr>
          <a:xfrm>
            <a:off x="4774117" y="2278742"/>
            <a:ext cx="2963403" cy="2990815"/>
          </a:xfrm>
          <a:prstGeom prst="ellipse">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New and significant changes</a:t>
            </a:r>
          </a:p>
          <a:p>
            <a:pPr algn="ctr"/>
            <a:endParaRPr lang="en-GB" dirty="0"/>
          </a:p>
        </p:txBody>
      </p:sp>
      <p:sp>
        <p:nvSpPr>
          <p:cNvPr id="14" name="Oval 13">
            <a:extLst>
              <a:ext uri="{FF2B5EF4-FFF2-40B4-BE49-F238E27FC236}">
                <a16:creationId xmlns:a16="http://schemas.microsoft.com/office/drawing/2014/main" id="{8411287E-57C7-4867-972C-ECACFA2C72AD}"/>
              </a:ext>
            </a:extLst>
          </p:cNvPr>
          <p:cNvSpPr/>
          <p:nvPr/>
        </p:nvSpPr>
        <p:spPr>
          <a:xfrm>
            <a:off x="8834219"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Key things to remember</a:t>
            </a:r>
          </a:p>
        </p:txBody>
      </p:sp>
      <p:sp>
        <p:nvSpPr>
          <p:cNvPr id="15" name="TextBox 14">
            <a:extLst>
              <a:ext uri="{FF2B5EF4-FFF2-40B4-BE49-F238E27FC236}">
                <a16:creationId xmlns:a16="http://schemas.microsoft.com/office/drawing/2014/main" id="{48AE322B-A6EC-4CA8-A1FE-12167276B8E4}"/>
              </a:ext>
            </a:extLst>
          </p:cNvPr>
          <p:cNvSpPr txBox="1"/>
          <p:nvPr/>
        </p:nvSpPr>
        <p:spPr>
          <a:xfrm>
            <a:off x="932973" y="3081651"/>
            <a:ext cx="2525486" cy="1384995"/>
          </a:xfrm>
          <a:prstGeom prst="rect">
            <a:avLst/>
          </a:prstGeom>
          <a:noFill/>
        </p:spPr>
        <p:txBody>
          <a:bodyPr wrap="square" rtlCol="0">
            <a:spAutoFit/>
          </a:bodyPr>
          <a:lstStyle/>
          <a:p>
            <a:pPr algn="ctr"/>
            <a:r>
              <a:rPr lang="en-US" sz="2800" dirty="0">
                <a:solidFill>
                  <a:schemeClr val="bg1"/>
                </a:solidFill>
              </a:rPr>
              <a:t>What is the right to be forgotten?</a:t>
            </a:r>
          </a:p>
        </p:txBody>
      </p:sp>
    </p:spTree>
    <p:extLst>
      <p:ext uri="{BB962C8B-B14F-4D97-AF65-F5344CB8AC3E}">
        <p14:creationId xmlns:p14="http://schemas.microsoft.com/office/powerpoint/2010/main" val="1608244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7E653D3A-2F8F-4434-B5EF-D1E3EDFD03DF}"/>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140172"/>
            <a:ext cx="2390499" cy="596164"/>
          </a:xfrm>
          <a:prstGeom prst="rect">
            <a:avLst/>
          </a:prstGeom>
        </p:spPr>
      </p:pic>
      <p:sp>
        <p:nvSpPr>
          <p:cNvPr id="5" name="Rectangle 4">
            <a:extLst>
              <a:ext uri="{FF2B5EF4-FFF2-40B4-BE49-F238E27FC236}">
                <a16:creationId xmlns:a16="http://schemas.microsoft.com/office/drawing/2014/main" id="{4ACF4985-D697-47C6-BDE0-29196BCCD8D5}"/>
              </a:ext>
            </a:extLst>
          </p:cNvPr>
          <p:cNvSpPr/>
          <p:nvPr/>
        </p:nvSpPr>
        <p:spPr>
          <a:xfrm>
            <a:off x="0" y="82116"/>
            <a:ext cx="8636001"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8C7344ED-F2F3-46FD-8FF8-204363118E2C}"/>
              </a:ext>
            </a:extLst>
          </p:cNvPr>
          <p:cNvSpPr txBox="1">
            <a:spLocks/>
          </p:cNvSpPr>
          <p:nvPr/>
        </p:nvSpPr>
        <p:spPr>
          <a:xfrm>
            <a:off x="0" y="-215966"/>
            <a:ext cx="78901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bg1"/>
                </a:solidFill>
                <a:latin typeface="+mn-lt"/>
              </a:rPr>
              <a:t>GDPR Topic 4 – Data Breaches</a:t>
            </a:r>
            <a:endParaRPr lang="en-GB" sz="2800" dirty="0">
              <a:solidFill>
                <a:schemeClr val="bg1"/>
              </a:solidFill>
              <a:latin typeface="+mn-lt"/>
            </a:endParaRPr>
          </a:p>
        </p:txBody>
      </p:sp>
      <p:sp>
        <p:nvSpPr>
          <p:cNvPr id="7" name="Isosceles Triangle 6">
            <a:extLst>
              <a:ext uri="{FF2B5EF4-FFF2-40B4-BE49-F238E27FC236}">
                <a16:creationId xmlns:a16="http://schemas.microsoft.com/office/drawing/2014/main" id="{CE2B0B7E-89E0-4181-8667-62FFB2A526A0}"/>
              </a:ext>
            </a:extLst>
          </p:cNvPr>
          <p:cNvSpPr/>
          <p:nvPr/>
        </p:nvSpPr>
        <p:spPr>
          <a:xfrm rot="16200000">
            <a:off x="7946033" y="136268"/>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4D67B073-A1AD-4FE2-8A22-A330540EC250}"/>
              </a:ext>
            </a:extLst>
          </p:cNvPr>
          <p:cNvSpPr/>
          <p:nvPr/>
        </p:nvSpPr>
        <p:spPr>
          <a:xfrm>
            <a:off x="714015"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877079DA-977A-45F2-A331-AF9A1FDC754E}"/>
              </a:ext>
            </a:extLst>
          </p:cNvPr>
          <p:cNvSpPr/>
          <p:nvPr/>
        </p:nvSpPr>
        <p:spPr>
          <a:xfrm>
            <a:off x="4774117" y="2278742"/>
            <a:ext cx="2963403" cy="2990815"/>
          </a:xfrm>
          <a:prstGeom prst="ellipse">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New and significant changes</a:t>
            </a:r>
          </a:p>
          <a:p>
            <a:pPr algn="ctr"/>
            <a:endParaRPr lang="en-GB" dirty="0"/>
          </a:p>
        </p:txBody>
      </p:sp>
      <p:sp>
        <p:nvSpPr>
          <p:cNvPr id="14" name="Oval 13">
            <a:extLst>
              <a:ext uri="{FF2B5EF4-FFF2-40B4-BE49-F238E27FC236}">
                <a16:creationId xmlns:a16="http://schemas.microsoft.com/office/drawing/2014/main" id="{8411287E-57C7-4867-972C-ECACFA2C72AD}"/>
              </a:ext>
            </a:extLst>
          </p:cNvPr>
          <p:cNvSpPr/>
          <p:nvPr/>
        </p:nvSpPr>
        <p:spPr>
          <a:xfrm>
            <a:off x="8834219"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Key things to remember</a:t>
            </a:r>
          </a:p>
        </p:txBody>
      </p:sp>
      <p:sp>
        <p:nvSpPr>
          <p:cNvPr id="15" name="TextBox 14">
            <a:extLst>
              <a:ext uri="{FF2B5EF4-FFF2-40B4-BE49-F238E27FC236}">
                <a16:creationId xmlns:a16="http://schemas.microsoft.com/office/drawing/2014/main" id="{48AE322B-A6EC-4CA8-A1FE-12167276B8E4}"/>
              </a:ext>
            </a:extLst>
          </p:cNvPr>
          <p:cNvSpPr txBox="1"/>
          <p:nvPr/>
        </p:nvSpPr>
        <p:spPr>
          <a:xfrm>
            <a:off x="932973" y="3297095"/>
            <a:ext cx="2525486" cy="954107"/>
          </a:xfrm>
          <a:prstGeom prst="rect">
            <a:avLst/>
          </a:prstGeom>
          <a:noFill/>
        </p:spPr>
        <p:txBody>
          <a:bodyPr wrap="square" rtlCol="0">
            <a:spAutoFit/>
          </a:bodyPr>
          <a:lstStyle/>
          <a:p>
            <a:pPr algn="ctr"/>
            <a:r>
              <a:rPr lang="en-US" sz="2800" dirty="0">
                <a:solidFill>
                  <a:schemeClr val="bg1"/>
                </a:solidFill>
              </a:rPr>
              <a:t>What is a Data Breach?</a:t>
            </a:r>
          </a:p>
        </p:txBody>
      </p:sp>
    </p:spTree>
    <p:extLst>
      <p:ext uri="{BB962C8B-B14F-4D97-AF65-F5344CB8AC3E}">
        <p14:creationId xmlns:p14="http://schemas.microsoft.com/office/powerpoint/2010/main" val="17982926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116114" y="1182167"/>
            <a:ext cx="11930743" cy="5617775"/>
          </a:xfrm>
        </p:spPr>
        <p:txBody>
          <a:bodyPr>
            <a:normAutofit/>
          </a:bodyPr>
          <a:lstStyle/>
          <a:p>
            <a:r>
              <a:rPr lang="en-GB" sz="2400" dirty="0"/>
              <a:t>Generic links</a:t>
            </a:r>
          </a:p>
          <a:p>
            <a:pPr lvl="1"/>
            <a:r>
              <a:rPr lang="en-GB" sz="2000" dirty="0"/>
              <a:t>GDPR </a:t>
            </a:r>
            <a:r>
              <a:rPr lang="en-GB" sz="2000" dirty="0">
                <a:hlinkClick r:id="rId3"/>
              </a:rPr>
              <a:t>https://ico.org.uk/media/for-organisations/guide-to-the-general-data-protection-regulation-gdpr-1-0.pdf</a:t>
            </a:r>
            <a:endParaRPr lang="en-GB" sz="2000" dirty="0"/>
          </a:p>
          <a:p>
            <a:pPr lvl="1"/>
            <a:r>
              <a:rPr lang="en-GB" sz="2000" dirty="0"/>
              <a:t>DPIA </a:t>
            </a:r>
            <a:r>
              <a:rPr lang="en-GB" sz="2000" dirty="0">
                <a:hlinkClick r:id="rId4"/>
              </a:rPr>
              <a:t>https://ico.org.uk/for-organisations/guide-to-data-protection/guide-to-the-general-data-protection-regulation-gdpr/data-protection-impact-assessments-dpias/</a:t>
            </a:r>
            <a:endParaRPr lang="en-GB" sz="2000" dirty="0"/>
          </a:p>
          <a:p>
            <a:pPr lvl="1"/>
            <a:endParaRPr lang="en-GB" dirty="0"/>
          </a:p>
          <a:p>
            <a:r>
              <a:rPr lang="en-GB" sz="2400" dirty="0"/>
              <a:t>Amplitude links</a:t>
            </a:r>
          </a:p>
          <a:p>
            <a:pPr lvl="1"/>
            <a:r>
              <a:rPr lang="en-GB" sz="2000" dirty="0"/>
              <a:t>Amplitude Privacy Policy Statement </a:t>
            </a:r>
            <a:r>
              <a:rPr lang="en-GB" sz="2000" dirty="0">
                <a:hlinkClick r:id="rId5"/>
              </a:rPr>
              <a:t>https://amplitude-clinical.com/amplitude-clinical-outcomes-privacy-policy-statement/</a:t>
            </a:r>
            <a:endParaRPr lang="en-GB" sz="2000" dirty="0"/>
          </a:p>
          <a:p>
            <a:pPr lvl="1"/>
            <a:r>
              <a:rPr lang="en-GB" sz="2000" dirty="0"/>
              <a:t>Azure certificates </a:t>
            </a:r>
            <a:r>
              <a:rPr lang="en-GB" sz="2000" u="sng" dirty="0">
                <a:hlinkClick r:id="rId6"/>
              </a:rPr>
              <a:t>link https://amplitude-clinical.com/information-governance-information/</a:t>
            </a:r>
            <a:endParaRPr lang="en-GB" sz="2000" dirty="0"/>
          </a:p>
          <a:p>
            <a:pPr lvl="1"/>
            <a:r>
              <a:rPr lang="en-GB" sz="2000" dirty="0"/>
              <a:t>Knowledge base on consent </a:t>
            </a:r>
            <a:r>
              <a:rPr lang="en-GB" sz="2000" dirty="0">
                <a:hlinkClick r:id="rId7"/>
              </a:rPr>
              <a:t>https://amplitude-clinical.com/amplitude-clinical-knowledge-base/amplitude-clinical-knowledge-base/change-patients-consent/</a:t>
            </a:r>
            <a:endParaRPr lang="en-GB" sz="2000" dirty="0"/>
          </a:p>
          <a:p>
            <a:endParaRPr lang="en-GB" sz="2400" dirty="0"/>
          </a:p>
        </p:txBody>
      </p:sp>
      <p:pic>
        <p:nvPicPr>
          <p:cNvPr id="4" name="Picture 3" descr="A picture containing clipart&#10;&#10;Description automatically generated">
            <a:extLst>
              <a:ext uri="{FF2B5EF4-FFF2-40B4-BE49-F238E27FC236}">
                <a16:creationId xmlns:a16="http://schemas.microsoft.com/office/drawing/2014/main" id="{6E9BE70A-2BB2-4099-9998-0590D3CA5103}"/>
              </a:ext>
            </a:extLst>
          </p:cNvPr>
          <p:cNvPicPr>
            <a:picLocks noChangeAspect="1"/>
          </p:cNvPicPr>
          <p:nvPr/>
        </p:nvPicPr>
        <p:blipFill rotWithShape="1">
          <a:blip r:embed="rId8">
            <a:extLst>
              <a:ext uri="{28A0092B-C50C-407E-A947-70E740481C1C}">
                <a14:useLocalDpi xmlns:a14="http://schemas.microsoft.com/office/drawing/2010/main" val="0"/>
              </a:ext>
            </a:extLst>
          </a:blip>
          <a:srcRect t="20998" r="1" b="9728"/>
          <a:stretch/>
        </p:blipFill>
        <p:spPr>
          <a:xfrm>
            <a:off x="9801501" y="154686"/>
            <a:ext cx="2390499" cy="596164"/>
          </a:xfrm>
          <a:prstGeom prst="rect">
            <a:avLst/>
          </a:prstGeom>
        </p:spPr>
      </p:pic>
      <p:sp>
        <p:nvSpPr>
          <p:cNvPr id="5" name="Rectangle 4">
            <a:extLst>
              <a:ext uri="{FF2B5EF4-FFF2-40B4-BE49-F238E27FC236}">
                <a16:creationId xmlns:a16="http://schemas.microsoft.com/office/drawing/2014/main" id="{5B1E77E6-3C5A-49A1-93DA-D738E4DE568E}"/>
              </a:ext>
            </a:extLst>
          </p:cNvPr>
          <p:cNvSpPr/>
          <p:nvPr/>
        </p:nvSpPr>
        <p:spPr>
          <a:xfrm>
            <a:off x="-1" y="97709"/>
            <a:ext cx="9971315"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E2B180A4-76BC-40E1-B9E9-170DD1B14A05}"/>
              </a:ext>
            </a:extLst>
          </p:cNvPr>
          <p:cNvSpPr txBox="1">
            <a:spLocks/>
          </p:cNvSpPr>
          <p:nvPr/>
        </p:nvSpPr>
        <p:spPr>
          <a:xfrm>
            <a:off x="-2" y="-200373"/>
            <a:ext cx="95504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latin typeface="+mn-lt"/>
              </a:rPr>
              <a:t>Amplitude Information Governance Checklist / Resources</a:t>
            </a:r>
          </a:p>
        </p:txBody>
      </p:sp>
      <p:sp>
        <p:nvSpPr>
          <p:cNvPr id="7" name="Isosceles Triangle 6">
            <a:extLst>
              <a:ext uri="{FF2B5EF4-FFF2-40B4-BE49-F238E27FC236}">
                <a16:creationId xmlns:a16="http://schemas.microsoft.com/office/drawing/2014/main" id="{ADA2BD4E-6901-44D1-86B0-F3742E9AE26C}"/>
              </a:ext>
            </a:extLst>
          </p:cNvPr>
          <p:cNvSpPr/>
          <p:nvPr/>
        </p:nvSpPr>
        <p:spPr>
          <a:xfrm rot="16200000">
            <a:off x="9281346" y="151861"/>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1389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116114" y="2255520"/>
            <a:ext cx="11930743" cy="4544422"/>
          </a:xfrm>
        </p:spPr>
        <p:txBody>
          <a:bodyPr>
            <a:normAutofit/>
          </a:bodyPr>
          <a:lstStyle/>
          <a:p>
            <a:pPr lvl="1"/>
            <a:r>
              <a:rPr lang="en-GB" dirty="0"/>
              <a:t>GDPR still applies and will continue to</a:t>
            </a:r>
          </a:p>
          <a:p>
            <a:pPr lvl="1"/>
            <a:endParaRPr lang="en-GB" dirty="0"/>
          </a:p>
          <a:p>
            <a:pPr lvl="1"/>
            <a:r>
              <a:rPr lang="en-GB" dirty="0"/>
              <a:t>The ICO says “</a:t>
            </a:r>
            <a:r>
              <a:rPr lang="en-US" dirty="0"/>
              <a:t>The government intends to incorporate the GDPR into UK data protection law when we exit the EU – so in practice there will be little change to the core data protection principles, rights and obligations found in the GDPR.”</a:t>
            </a:r>
            <a:endParaRPr lang="en-GB" dirty="0"/>
          </a:p>
          <a:p>
            <a:pPr lvl="1"/>
            <a:endParaRPr lang="en-GB" dirty="0"/>
          </a:p>
          <a:p>
            <a:pPr lvl="1"/>
            <a:r>
              <a:rPr lang="en-GB" dirty="0"/>
              <a:t>GDPR will continue in Europe so will still be relevant if trade / share data with Europe</a:t>
            </a:r>
          </a:p>
          <a:p>
            <a:pPr lvl="1"/>
            <a:endParaRPr lang="en-GB" dirty="0"/>
          </a:p>
          <a:p>
            <a:pPr lvl="1"/>
            <a:r>
              <a:rPr lang="en-GB" dirty="0"/>
              <a:t>If we leave, into the future, a UK specific set of rules might develop </a:t>
            </a:r>
          </a:p>
          <a:p>
            <a:pPr lvl="2"/>
            <a:r>
              <a:rPr lang="en-GB" sz="2400" dirty="0"/>
              <a:t>Watch ICO - </a:t>
            </a:r>
            <a:r>
              <a:rPr lang="en-GB" sz="2400" dirty="0">
                <a:hlinkClick r:id="rId3"/>
              </a:rPr>
              <a:t>https://ico.org.uk/for-organisations/data-protection-and-brexit/</a:t>
            </a:r>
            <a:endParaRPr lang="en-GB" sz="2400" dirty="0"/>
          </a:p>
          <a:p>
            <a:pPr lvl="1"/>
            <a:endParaRPr lang="en-GB" dirty="0"/>
          </a:p>
          <a:p>
            <a:endParaRPr lang="en-GB" sz="2400" dirty="0"/>
          </a:p>
        </p:txBody>
      </p:sp>
      <p:pic>
        <p:nvPicPr>
          <p:cNvPr id="4" name="Picture 3" descr="A picture containing clipart&#10;&#10;Description automatically generated">
            <a:extLst>
              <a:ext uri="{FF2B5EF4-FFF2-40B4-BE49-F238E27FC236}">
                <a16:creationId xmlns:a16="http://schemas.microsoft.com/office/drawing/2014/main" id="{6E9BE70A-2BB2-4099-9998-0590D3CA5103}"/>
              </a:ext>
            </a:extLst>
          </p:cNvPr>
          <p:cNvPicPr>
            <a:picLocks noChangeAspect="1"/>
          </p:cNvPicPr>
          <p:nvPr/>
        </p:nvPicPr>
        <p:blipFill rotWithShape="1">
          <a:blip r:embed="rId4">
            <a:extLst>
              <a:ext uri="{28A0092B-C50C-407E-A947-70E740481C1C}">
                <a14:useLocalDpi xmlns:a14="http://schemas.microsoft.com/office/drawing/2010/main" val="0"/>
              </a:ext>
            </a:extLst>
          </a:blip>
          <a:srcRect t="20998" r="1" b="9728"/>
          <a:stretch/>
        </p:blipFill>
        <p:spPr>
          <a:xfrm>
            <a:off x="9801501" y="154686"/>
            <a:ext cx="2390499" cy="596164"/>
          </a:xfrm>
          <a:prstGeom prst="rect">
            <a:avLst/>
          </a:prstGeom>
        </p:spPr>
      </p:pic>
      <p:sp>
        <p:nvSpPr>
          <p:cNvPr id="5" name="Rectangle 4">
            <a:extLst>
              <a:ext uri="{FF2B5EF4-FFF2-40B4-BE49-F238E27FC236}">
                <a16:creationId xmlns:a16="http://schemas.microsoft.com/office/drawing/2014/main" id="{5B1E77E6-3C5A-49A1-93DA-D738E4DE568E}"/>
              </a:ext>
            </a:extLst>
          </p:cNvPr>
          <p:cNvSpPr/>
          <p:nvPr/>
        </p:nvSpPr>
        <p:spPr>
          <a:xfrm>
            <a:off x="-1" y="97709"/>
            <a:ext cx="9971315"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E2B180A4-76BC-40E1-B9E9-170DD1B14A05}"/>
              </a:ext>
            </a:extLst>
          </p:cNvPr>
          <p:cNvSpPr txBox="1">
            <a:spLocks/>
          </p:cNvSpPr>
          <p:nvPr/>
        </p:nvSpPr>
        <p:spPr>
          <a:xfrm>
            <a:off x="-2" y="-200373"/>
            <a:ext cx="95504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dirty="0">
                <a:solidFill>
                  <a:schemeClr val="bg1"/>
                </a:solidFill>
                <a:latin typeface="+mn-lt"/>
              </a:rPr>
              <a:t>Don’t mention the “B” word</a:t>
            </a:r>
          </a:p>
        </p:txBody>
      </p:sp>
      <p:sp>
        <p:nvSpPr>
          <p:cNvPr id="7" name="Isosceles Triangle 6">
            <a:extLst>
              <a:ext uri="{FF2B5EF4-FFF2-40B4-BE49-F238E27FC236}">
                <a16:creationId xmlns:a16="http://schemas.microsoft.com/office/drawing/2014/main" id="{ADA2BD4E-6901-44D1-86B0-F3742E9AE26C}"/>
              </a:ext>
            </a:extLst>
          </p:cNvPr>
          <p:cNvSpPr/>
          <p:nvPr/>
        </p:nvSpPr>
        <p:spPr>
          <a:xfrm rot="16200000">
            <a:off x="9281346" y="151861"/>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119A47A7-C3ED-44DD-8BC8-5E6A1F75BC5F}"/>
              </a:ext>
            </a:extLst>
          </p:cNvPr>
          <p:cNvSpPr/>
          <p:nvPr/>
        </p:nvSpPr>
        <p:spPr>
          <a:xfrm>
            <a:off x="694944" y="1450848"/>
            <a:ext cx="1975104" cy="64617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3200" dirty="0"/>
              <a:t>Brexit</a:t>
            </a:r>
          </a:p>
        </p:txBody>
      </p:sp>
    </p:spTree>
    <p:extLst>
      <p:ext uri="{BB962C8B-B14F-4D97-AF65-F5344CB8AC3E}">
        <p14:creationId xmlns:p14="http://schemas.microsoft.com/office/powerpoint/2010/main" val="212661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1000"/>
                                        <p:tgtEl>
                                          <p:spTgt spid="3">
                                            <p:txEl>
                                              <p:pRg st="6" end="6"/>
                                            </p:txEl>
                                          </p:spTgt>
                                        </p:tgtEl>
                                      </p:cBhvr>
                                    </p:animEffect>
                                    <p:anim calcmode="lin" valueType="num">
                                      <p:cBhvr>
                                        <p:cTn id="3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637D7-3203-4D28-9B15-66FE95DE653E}"/>
              </a:ext>
            </a:extLst>
          </p:cNvPr>
          <p:cNvSpPr/>
          <p:nvPr/>
        </p:nvSpPr>
        <p:spPr>
          <a:xfrm>
            <a:off x="0" y="5384800"/>
            <a:ext cx="12192000" cy="147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EBF911-74DF-4E2E-A8A1-B6E8E77D7F8E}"/>
              </a:ext>
            </a:extLst>
          </p:cNvPr>
          <p:cNvSpPr>
            <a:spLocks noGrp="1"/>
          </p:cNvSpPr>
          <p:nvPr>
            <p:ph type="title"/>
          </p:nvPr>
        </p:nvSpPr>
        <p:spPr>
          <a:xfrm>
            <a:off x="0" y="5450321"/>
            <a:ext cx="12192000" cy="1325563"/>
          </a:xfrm>
        </p:spPr>
        <p:txBody>
          <a:bodyPr>
            <a:normAutofit/>
          </a:bodyPr>
          <a:lstStyle/>
          <a:p>
            <a:pPr algn="ctr"/>
            <a:r>
              <a:rPr lang="en-GB" dirty="0">
                <a:solidFill>
                  <a:schemeClr val="bg1"/>
                </a:solidFill>
              </a:rPr>
              <a:t>Don’t forget the Elephant</a:t>
            </a:r>
            <a:br>
              <a:rPr lang="en-GB" dirty="0">
                <a:solidFill>
                  <a:schemeClr val="bg1"/>
                </a:solidFill>
              </a:rPr>
            </a:br>
            <a:r>
              <a:rPr lang="en-GB" dirty="0">
                <a:solidFill>
                  <a:schemeClr val="bg1"/>
                </a:solidFill>
              </a:rPr>
              <a:t>You can be sure the Elephant won’t forget you</a:t>
            </a:r>
          </a:p>
        </p:txBody>
      </p:sp>
      <p:pic>
        <p:nvPicPr>
          <p:cNvPr id="4" name="Picture 3">
            <a:extLst>
              <a:ext uri="{FF2B5EF4-FFF2-40B4-BE49-F238E27FC236}">
                <a16:creationId xmlns:a16="http://schemas.microsoft.com/office/drawing/2014/main" id="{10005310-7038-432A-B6E2-85189DAC7363}"/>
              </a:ext>
            </a:extLst>
          </p:cNvPr>
          <p:cNvPicPr>
            <a:picLocks noChangeAspect="1"/>
          </p:cNvPicPr>
          <p:nvPr/>
        </p:nvPicPr>
        <p:blipFill>
          <a:blip r:embed="rId3"/>
          <a:stretch>
            <a:fillRect/>
          </a:stretch>
        </p:blipFill>
        <p:spPr>
          <a:xfrm>
            <a:off x="3033487" y="82116"/>
            <a:ext cx="5154373" cy="5110629"/>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A1A32C58-0D36-4C7D-A151-557B4CE351C0}"/>
              </a:ext>
            </a:extLst>
          </p:cNvPr>
          <p:cNvPicPr>
            <a:picLocks noChangeAspect="1"/>
          </p:cNvPicPr>
          <p:nvPr/>
        </p:nvPicPr>
        <p:blipFill rotWithShape="1">
          <a:blip r:embed="rId4">
            <a:extLst>
              <a:ext uri="{28A0092B-C50C-407E-A947-70E740481C1C}">
                <a14:useLocalDpi xmlns:a14="http://schemas.microsoft.com/office/drawing/2010/main" val="0"/>
              </a:ext>
            </a:extLst>
          </a:blip>
          <a:srcRect t="20998" r="1" b="9728"/>
          <a:stretch/>
        </p:blipFill>
        <p:spPr>
          <a:xfrm>
            <a:off x="9801501" y="82116"/>
            <a:ext cx="2390499" cy="596164"/>
          </a:xfrm>
          <a:prstGeom prst="rect">
            <a:avLst/>
          </a:prstGeom>
        </p:spPr>
      </p:pic>
    </p:spTree>
    <p:extLst>
      <p:ext uri="{BB962C8B-B14F-4D97-AF65-F5344CB8AC3E}">
        <p14:creationId xmlns:p14="http://schemas.microsoft.com/office/powerpoint/2010/main" val="42995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FA3B73-D203-426B-B9E2-6C8BBF884250}"/>
              </a:ext>
            </a:extLst>
          </p:cNvPr>
          <p:cNvSpPr/>
          <p:nvPr/>
        </p:nvSpPr>
        <p:spPr>
          <a:xfrm>
            <a:off x="0" y="112223"/>
            <a:ext cx="6313714"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28848D6-1E5B-4B62-B5E2-2844081FBB42}"/>
              </a:ext>
            </a:extLst>
          </p:cNvPr>
          <p:cNvSpPr>
            <a:spLocks noGrp="1"/>
          </p:cNvSpPr>
          <p:nvPr>
            <p:ph type="title"/>
          </p:nvPr>
        </p:nvSpPr>
        <p:spPr>
          <a:xfrm>
            <a:off x="62051" y="-178499"/>
            <a:ext cx="10515600" cy="1325563"/>
          </a:xfrm>
        </p:spPr>
        <p:txBody>
          <a:bodyPr>
            <a:normAutofit/>
          </a:bodyPr>
          <a:lstStyle/>
          <a:p>
            <a:r>
              <a:rPr lang="en-GB" sz="2800" dirty="0">
                <a:solidFill>
                  <a:schemeClr val="bg1"/>
                </a:solidFill>
                <a:latin typeface="+mn-lt"/>
              </a:rPr>
              <a:t>GDPR – How has it impacted you…..</a:t>
            </a:r>
          </a:p>
        </p:txBody>
      </p:sp>
      <p:pic>
        <p:nvPicPr>
          <p:cNvPr id="4" name="Picture 3" descr="A picture containing clipart&#10;&#10;Description automatically generated">
            <a:extLst>
              <a:ext uri="{FF2B5EF4-FFF2-40B4-BE49-F238E27FC236}">
                <a16:creationId xmlns:a16="http://schemas.microsoft.com/office/drawing/2014/main" id="{B9B5CF4B-4F29-4769-9D50-E182B0F33FDA}"/>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786621" y="166375"/>
            <a:ext cx="2390499" cy="596164"/>
          </a:xfrm>
          <a:prstGeom prst="rect">
            <a:avLst/>
          </a:prstGeom>
        </p:spPr>
      </p:pic>
      <p:sp>
        <p:nvSpPr>
          <p:cNvPr id="6" name="Isosceles Triangle 5">
            <a:extLst>
              <a:ext uri="{FF2B5EF4-FFF2-40B4-BE49-F238E27FC236}">
                <a16:creationId xmlns:a16="http://schemas.microsoft.com/office/drawing/2014/main" id="{78E61B64-F836-490E-AB40-A15E5D0135E9}"/>
              </a:ext>
            </a:extLst>
          </p:cNvPr>
          <p:cNvSpPr/>
          <p:nvPr/>
        </p:nvSpPr>
        <p:spPr>
          <a:xfrm rot="16200000">
            <a:off x="5685797" y="166375"/>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691058E-8D37-4192-87C4-ACEC6FBC0817}"/>
              </a:ext>
            </a:extLst>
          </p:cNvPr>
          <p:cNvPicPr>
            <a:picLocks noChangeAspect="1"/>
          </p:cNvPicPr>
          <p:nvPr/>
        </p:nvPicPr>
        <p:blipFill>
          <a:blip r:embed="rId4"/>
          <a:stretch>
            <a:fillRect/>
          </a:stretch>
        </p:blipFill>
        <p:spPr>
          <a:xfrm>
            <a:off x="4789056" y="3051777"/>
            <a:ext cx="2613887" cy="754445"/>
          </a:xfrm>
          <a:prstGeom prst="rect">
            <a:avLst/>
          </a:prstGeom>
        </p:spPr>
      </p:pic>
    </p:spTree>
    <p:extLst>
      <p:ext uri="{BB962C8B-B14F-4D97-AF65-F5344CB8AC3E}">
        <p14:creationId xmlns:p14="http://schemas.microsoft.com/office/powerpoint/2010/main" val="1480714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87A616-59CB-4017-B8E2-D56E555CBA65}"/>
              </a:ext>
            </a:extLst>
          </p:cNvPr>
          <p:cNvSpPr/>
          <p:nvPr/>
        </p:nvSpPr>
        <p:spPr>
          <a:xfrm>
            <a:off x="0" y="170280"/>
            <a:ext cx="6313714"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F9A4225F-7FA3-4F23-85E0-E9D63719C7CD}"/>
              </a:ext>
            </a:extLst>
          </p:cNvPr>
          <p:cNvSpPr/>
          <p:nvPr/>
        </p:nvSpPr>
        <p:spPr>
          <a:xfrm rot="16200000">
            <a:off x="5685797" y="224432"/>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6EBF911-74DF-4E2E-A8A1-B6E8E77D7F8E}"/>
              </a:ext>
            </a:extLst>
          </p:cNvPr>
          <p:cNvSpPr>
            <a:spLocks noGrp="1"/>
          </p:cNvSpPr>
          <p:nvPr>
            <p:ph type="title"/>
          </p:nvPr>
        </p:nvSpPr>
        <p:spPr>
          <a:xfrm>
            <a:off x="170543" y="-111240"/>
            <a:ext cx="10515600" cy="1325563"/>
          </a:xfrm>
        </p:spPr>
        <p:txBody>
          <a:bodyPr>
            <a:normAutofit/>
          </a:bodyPr>
          <a:lstStyle/>
          <a:p>
            <a:r>
              <a:rPr lang="en-GB" sz="2800" dirty="0">
                <a:solidFill>
                  <a:schemeClr val="bg1"/>
                </a:solidFill>
                <a:latin typeface="+mn-lt"/>
              </a:rPr>
              <a:t>Is GDPR the Elephant in the Room?</a:t>
            </a:r>
          </a:p>
        </p:txBody>
      </p:sp>
      <p:pic>
        <p:nvPicPr>
          <p:cNvPr id="4" name="Picture 3">
            <a:extLst>
              <a:ext uri="{FF2B5EF4-FFF2-40B4-BE49-F238E27FC236}">
                <a16:creationId xmlns:a16="http://schemas.microsoft.com/office/drawing/2014/main" id="{10005310-7038-432A-B6E2-85189DAC7363}"/>
              </a:ext>
            </a:extLst>
          </p:cNvPr>
          <p:cNvPicPr>
            <a:picLocks noChangeAspect="1"/>
          </p:cNvPicPr>
          <p:nvPr/>
        </p:nvPicPr>
        <p:blipFill>
          <a:blip r:embed="rId3"/>
          <a:stretch>
            <a:fillRect/>
          </a:stretch>
        </p:blipFill>
        <p:spPr>
          <a:xfrm>
            <a:off x="2926080" y="1022230"/>
            <a:ext cx="5925311" cy="5875024"/>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0FBCE905-B9C2-41D5-AE57-9F3B9472FEC5}"/>
              </a:ext>
            </a:extLst>
          </p:cNvPr>
          <p:cNvPicPr>
            <a:picLocks noChangeAspect="1"/>
          </p:cNvPicPr>
          <p:nvPr/>
        </p:nvPicPr>
        <p:blipFill rotWithShape="1">
          <a:blip r:embed="rId4">
            <a:extLst>
              <a:ext uri="{28A0092B-C50C-407E-A947-70E740481C1C}">
                <a14:useLocalDpi xmlns:a14="http://schemas.microsoft.com/office/drawing/2010/main" val="0"/>
              </a:ext>
            </a:extLst>
          </a:blip>
          <a:srcRect t="20998" r="1" b="9728"/>
          <a:stretch/>
        </p:blipFill>
        <p:spPr>
          <a:xfrm>
            <a:off x="9801501" y="244258"/>
            <a:ext cx="2390499" cy="596164"/>
          </a:xfrm>
          <a:prstGeom prst="rect">
            <a:avLst/>
          </a:prstGeom>
        </p:spPr>
      </p:pic>
    </p:spTree>
    <p:extLst>
      <p:ext uri="{BB962C8B-B14F-4D97-AF65-F5344CB8AC3E}">
        <p14:creationId xmlns:p14="http://schemas.microsoft.com/office/powerpoint/2010/main" val="15939641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C72FD-C6C3-4CDA-9007-0720F7AAB0CE}"/>
              </a:ext>
            </a:extLst>
          </p:cNvPr>
          <p:cNvSpPr/>
          <p:nvPr/>
        </p:nvSpPr>
        <p:spPr>
          <a:xfrm>
            <a:off x="0" y="144276"/>
            <a:ext cx="4103201"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C633F223-0C7F-43D3-A326-04262536C747}"/>
              </a:ext>
            </a:extLst>
          </p:cNvPr>
          <p:cNvSpPr/>
          <p:nvPr/>
        </p:nvSpPr>
        <p:spPr>
          <a:xfrm rot="16200000">
            <a:off x="3413233" y="218253"/>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74B9D1A-04D7-4E0F-9007-66F092DD2BB1}"/>
              </a:ext>
            </a:extLst>
          </p:cNvPr>
          <p:cNvSpPr>
            <a:spLocks noGrp="1"/>
          </p:cNvSpPr>
          <p:nvPr>
            <p:ph type="title"/>
          </p:nvPr>
        </p:nvSpPr>
        <p:spPr>
          <a:xfrm>
            <a:off x="0" y="-146446"/>
            <a:ext cx="10515600" cy="1325563"/>
          </a:xfrm>
        </p:spPr>
        <p:txBody>
          <a:bodyPr>
            <a:normAutofit/>
          </a:bodyPr>
          <a:lstStyle/>
          <a:p>
            <a:r>
              <a:rPr lang="en-GB" sz="2800" dirty="0">
                <a:solidFill>
                  <a:schemeClr val="bg1"/>
                </a:solidFill>
                <a:latin typeface="+mn-lt"/>
              </a:rPr>
              <a:t>Recap on GDPR</a:t>
            </a:r>
          </a:p>
        </p:txBody>
      </p:sp>
      <p:pic>
        <p:nvPicPr>
          <p:cNvPr id="4" name="Picture 3" descr="A picture containing clipart&#10;&#10;Description automatically generated">
            <a:extLst>
              <a:ext uri="{FF2B5EF4-FFF2-40B4-BE49-F238E27FC236}">
                <a16:creationId xmlns:a16="http://schemas.microsoft.com/office/drawing/2014/main" id="{D9E421B0-8120-4215-B026-0A7649212020}"/>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218253"/>
            <a:ext cx="2390499" cy="596164"/>
          </a:xfrm>
          <a:prstGeom prst="rect">
            <a:avLst/>
          </a:prstGeom>
        </p:spPr>
      </p:pic>
      <p:pic>
        <p:nvPicPr>
          <p:cNvPr id="1026" name="Picture 2" descr="Image result for gdpr">
            <a:extLst>
              <a:ext uri="{FF2B5EF4-FFF2-40B4-BE49-F238E27FC236}">
                <a16:creationId xmlns:a16="http://schemas.microsoft.com/office/drawing/2014/main" id="{FFA87DAA-1209-4B60-A7DA-92152A747E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8" t="14872" r="9442" b="15642"/>
          <a:stretch/>
        </p:blipFill>
        <p:spPr bwMode="auto">
          <a:xfrm>
            <a:off x="1752765" y="1091556"/>
            <a:ext cx="8686469" cy="559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93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738325" y="2183267"/>
            <a:ext cx="4009571" cy="3980089"/>
          </a:xfrm>
        </p:spPr>
        <p:txBody>
          <a:bodyPr>
            <a:normAutofit/>
          </a:bodyPr>
          <a:lstStyle/>
          <a:p>
            <a:pPr marL="457200" lvl="1" indent="0">
              <a:buNone/>
            </a:pPr>
            <a:r>
              <a:rPr lang="en-GB" sz="2800" dirty="0"/>
              <a:t>Charing Cross Gender Clinic </a:t>
            </a:r>
          </a:p>
          <a:p>
            <a:pPr marL="457200" lvl="1" indent="0">
              <a:buNone/>
            </a:pPr>
            <a:endParaRPr lang="en-GB" sz="2800" dirty="0">
              <a:solidFill>
                <a:schemeClr val="accent1"/>
              </a:solidFill>
            </a:endParaRPr>
          </a:p>
          <a:p>
            <a:pPr marL="457200" lvl="1" indent="0">
              <a:buNone/>
            </a:pPr>
            <a:r>
              <a:rPr lang="en-GB" sz="2800" dirty="0">
                <a:solidFill>
                  <a:schemeClr val="accent1"/>
                </a:solidFill>
              </a:rPr>
              <a:t>Leaked sensitive patient details – and is now being assessed by the ICO</a:t>
            </a:r>
          </a:p>
          <a:p>
            <a:pPr marL="0" indent="0">
              <a:buNone/>
            </a:pPr>
            <a:endParaRPr lang="en-GB" dirty="0"/>
          </a:p>
        </p:txBody>
      </p:sp>
      <p:pic>
        <p:nvPicPr>
          <p:cNvPr id="7" name="Picture 6">
            <a:extLst>
              <a:ext uri="{FF2B5EF4-FFF2-40B4-BE49-F238E27FC236}">
                <a16:creationId xmlns:a16="http://schemas.microsoft.com/office/drawing/2014/main" id="{48E9B436-2568-43CA-A3CD-B204F9BDF26C}"/>
              </a:ext>
            </a:extLst>
          </p:cNvPr>
          <p:cNvPicPr>
            <a:picLocks noChangeAspect="1"/>
          </p:cNvPicPr>
          <p:nvPr/>
        </p:nvPicPr>
        <p:blipFill rotWithShape="1">
          <a:blip r:embed="rId3"/>
          <a:srcRect b="26038"/>
          <a:stretch/>
        </p:blipFill>
        <p:spPr>
          <a:xfrm>
            <a:off x="5486221" y="1047340"/>
            <a:ext cx="6081665" cy="5728544"/>
          </a:xfrm>
          <a:prstGeom prst="rect">
            <a:avLst/>
          </a:prstGeom>
        </p:spPr>
      </p:pic>
      <p:pic>
        <p:nvPicPr>
          <p:cNvPr id="8" name="Picture 7">
            <a:extLst>
              <a:ext uri="{FF2B5EF4-FFF2-40B4-BE49-F238E27FC236}">
                <a16:creationId xmlns:a16="http://schemas.microsoft.com/office/drawing/2014/main" id="{A6DE76B5-DB68-472C-8E66-112BF5427132}"/>
              </a:ext>
            </a:extLst>
          </p:cNvPr>
          <p:cNvPicPr>
            <a:picLocks noChangeAspect="1"/>
          </p:cNvPicPr>
          <p:nvPr/>
        </p:nvPicPr>
        <p:blipFill rotWithShape="1">
          <a:blip r:embed="rId3"/>
          <a:srcRect t="91068"/>
          <a:stretch/>
        </p:blipFill>
        <p:spPr>
          <a:xfrm>
            <a:off x="5486221" y="6084110"/>
            <a:ext cx="6081665" cy="691774"/>
          </a:xfrm>
          <a:prstGeom prst="rect">
            <a:avLst/>
          </a:prstGeom>
        </p:spPr>
      </p:pic>
      <p:sp>
        <p:nvSpPr>
          <p:cNvPr id="11" name="Rectangle 10">
            <a:extLst>
              <a:ext uri="{FF2B5EF4-FFF2-40B4-BE49-F238E27FC236}">
                <a16:creationId xmlns:a16="http://schemas.microsoft.com/office/drawing/2014/main" id="{7CBA1514-9C30-45D7-A678-9534D0B3492B}"/>
              </a:ext>
            </a:extLst>
          </p:cNvPr>
          <p:cNvSpPr/>
          <p:nvPr/>
        </p:nvSpPr>
        <p:spPr>
          <a:xfrm>
            <a:off x="0" y="95545"/>
            <a:ext cx="6923315"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EDD8BCC3-28BF-4B92-B94D-F20977897A0A}"/>
              </a:ext>
            </a:extLst>
          </p:cNvPr>
          <p:cNvSpPr/>
          <p:nvPr/>
        </p:nvSpPr>
        <p:spPr>
          <a:xfrm rot="16200000">
            <a:off x="6233347" y="169522"/>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D1B8630C-C571-4241-9E8A-C434290FEA94}"/>
              </a:ext>
            </a:extLst>
          </p:cNvPr>
          <p:cNvSpPr>
            <a:spLocks noGrp="1"/>
          </p:cNvSpPr>
          <p:nvPr>
            <p:ph type="title"/>
          </p:nvPr>
        </p:nvSpPr>
        <p:spPr>
          <a:xfrm>
            <a:off x="0" y="-195177"/>
            <a:ext cx="11353801" cy="1325563"/>
          </a:xfrm>
        </p:spPr>
        <p:txBody>
          <a:bodyPr>
            <a:normAutofit/>
          </a:bodyPr>
          <a:lstStyle/>
          <a:p>
            <a:r>
              <a:rPr lang="en-GB" sz="2800" dirty="0">
                <a:solidFill>
                  <a:schemeClr val="bg1"/>
                </a:solidFill>
              </a:rPr>
              <a:t>Reflection – has GDPR made a difference?  </a:t>
            </a:r>
          </a:p>
        </p:txBody>
      </p:sp>
      <p:pic>
        <p:nvPicPr>
          <p:cNvPr id="14" name="Picture 13" descr="A picture containing clipart&#10;&#10;Description automatically generated">
            <a:extLst>
              <a:ext uri="{FF2B5EF4-FFF2-40B4-BE49-F238E27FC236}">
                <a16:creationId xmlns:a16="http://schemas.microsoft.com/office/drawing/2014/main" id="{4225E2E2-6A3A-46EF-BA5E-57298C1F3D24}"/>
              </a:ext>
            </a:extLst>
          </p:cNvPr>
          <p:cNvPicPr>
            <a:picLocks noChangeAspect="1"/>
          </p:cNvPicPr>
          <p:nvPr/>
        </p:nvPicPr>
        <p:blipFill rotWithShape="1">
          <a:blip r:embed="rId4">
            <a:extLst>
              <a:ext uri="{28A0092B-C50C-407E-A947-70E740481C1C}">
                <a14:useLocalDpi xmlns:a14="http://schemas.microsoft.com/office/drawing/2010/main" val="0"/>
              </a:ext>
            </a:extLst>
          </a:blip>
          <a:srcRect t="20998" r="1" b="9728"/>
          <a:stretch/>
        </p:blipFill>
        <p:spPr>
          <a:xfrm>
            <a:off x="9801501" y="169522"/>
            <a:ext cx="2390499" cy="596164"/>
          </a:xfrm>
          <a:prstGeom prst="rect">
            <a:avLst/>
          </a:prstGeom>
        </p:spPr>
      </p:pic>
    </p:spTree>
    <p:extLst>
      <p:ext uri="{BB962C8B-B14F-4D97-AF65-F5344CB8AC3E}">
        <p14:creationId xmlns:p14="http://schemas.microsoft.com/office/powerpoint/2010/main" val="30513933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203A6242-EAD4-47A6-B530-B48A04655512}"/>
              </a:ext>
            </a:extLst>
          </p:cNvPr>
          <p:cNvSpPr/>
          <p:nvPr/>
        </p:nvSpPr>
        <p:spPr>
          <a:xfrm rot="16200000">
            <a:off x="10181232" y="805002"/>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0" y="2163703"/>
            <a:ext cx="4324350" cy="4351338"/>
          </a:xfrm>
        </p:spPr>
        <p:txBody>
          <a:bodyPr>
            <a:normAutofit/>
          </a:bodyPr>
          <a:lstStyle/>
          <a:p>
            <a:pPr marL="457200" lvl="1" indent="0">
              <a:buNone/>
            </a:pPr>
            <a:r>
              <a:rPr lang="en-GB" sz="2800" dirty="0"/>
              <a:t>Google in France </a:t>
            </a:r>
            <a:endParaRPr lang="en-GB" sz="2800" dirty="0">
              <a:solidFill>
                <a:schemeClr val="accent1"/>
              </a:solidFill>
            </a:endParaRPr>
          </a:p>
          <a:p>
            <a:pPr marL="457200" lvl="1" indent="0">
              <a:buNone/>
            </a:pPr>
            <a:r>
              <a:rPr lang="en-GB" sz="2800" dirty="0">
                <a:solidFill>
                  <a:schemeClr val="accent1"/>
                </a:solidFill>
              </a:rPr>
              <a:t>Fined Euro50m by CNIL, 9,974 individuals – challenge on governance/rights.  </a:t>
            </a:r>
          </a:p>
          <a:p>
            <a:pPr marL="457200" lvl="1" indent="0">
              <a:buNone/>
            </a:pPr>
            <a:r>
              <a:rPr lang="en-GB" sz="2800" dirty="0">
                <a:solidFill>
                  <a:schemeClr val="accent1"/>
                </a:solidFill>
              </a:rPr>
              <a:t>Still in debate, when settled will set a strong precedence on governance &amp; rights</a:t>
            </a:r>
          </a:p>
          <a:p>
            <a:endParaRPr lang="en-GB" dirty="0"/>
          </a:p>
        </p:txBody>
      </p:sp>
      <p:pic>
        <p:nvPicPr>
          <p:cNvPr id="7" name="Picture 6">
            <a:extLst>
              <a:ext uri="{FF2B5EF4-FFF2-40B4-BE49-F238E27FC236}">
                <a16:creationId xmlns:a16="http://schemas.microsoft.com/office/drawing/2014/main" id="{CF02B82D-0827-4185-B4A8-D8FD8D88CC36}"/>
              </a:ext>
            </a:extLst>
          </p:cNvPr>
          <p:cNvPicPr>
            <a:picLocks noChangeAspect="1"/>
          </p:cNvPicPr>
          <p:nvPr/>
        </p:nvPicPr>
        <p:blipFill rotWithShape="1">
          <a:blip r:embed="rId3"/>
          <a:srcRect b="33435"/>
          <a:stretch/>
        </p:blipFill>
        <p:spPr>
          <a:xfrm>
            <a:off x="5162550" y="1224189"/>
            <a:ext cx="7022000" cy="4746152"/>
          </a:xfrm>
          <a:prstGeom prst="rect">
            <a:avLst/>
          </a:prstGeom>
        </p:spPr>
      </p:pic>
      <p:pic>
        <p:nvPicPr>
          <p:cNvPr id="8" name="Picture 7">
            <a:extLst>
              <a:ext uri="{FF2B5EF4-FFF2-40B4-BE49-F238E27FC236}">
                <a16:creationId xmlns:a16="http://schemas.microsoft.com/office/drawing/2014/main" id="{87E5E268-2113-46ED-A669-40271AE3C339}"/>
              </a:ext>
            </a:extLst>
          </p:cNvPr>
          <p:cNvPicPr>
            <a:picLocks noChangeAspect="1"/>
          </p:cNvPicPr>
          <p:nvPr/>
        </p:nvPicPr>
        <p:blipFill rotWithShape="1">
          <a:blip r:embed="rId3"/>
          <a:srcRect t="81458"/>
          <a:stretch/>
        </p:blipFill>
        <p:spPr>
          <a:xfrm>
            <a:off x="5162550" y="5367898"/>
            <a:ext cx="7021998" cy="1322091"/>
          </a:xfrm>
          <a:prstGeom prst="rect">
            <a:avLst/>
          </a:prstGeom>
        </p:spPr>
      </p:pic>
      <p:sp>
        <p:nvSpPr>
          <p:cNvPr id="11" name="Rectangle 10">
            <a:extLst>
              <a:ext uri="{FF2B5EF4-FFF2-40B4-BE49-F238E27FC236}">
                <a16:creationId xmlns:a16="http://schemas.microsoft.com/office/drawing/2014/main" id="{AE203766-6F57-40ED-96CF-4F094A0BEFB0}"/>
              </a:ext>
            </a:extLst>
          </p:cNvPr>
          <p:cNvSpPr/>
          <p:nvPr/>
        </p:nvSpPr>
        <p:spPr>
          <a:xfrm>
            <a:off x="0" y="95545"/>
            <a:ext cx="6923315"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0D9DE52F-677C-4D9D-B05E-4543ED8CFC3C}"/>
              </a:ext>
            </a:extLst>
          </p:cNvPr>
          <p:cNvSpPr/>
          <p:nvPr/>
        </p:nvSpPr>
        <p:spPr>
          <a:xfrm rot="16200000">
            <a:off x="6233347" y="169522"/>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A0B323B3-6561-4C89-A71D-6E254627A721}"/>
              </a:ext>
            </a:extLst>
          </p:cNvPr>
          <p:cNvSpPr>
            <a:spLocks noGrp="1"/>
          </p:cNvSpPr>
          <p:nvPr>
            <p:ph type="title"/>
          </p:nvPr>
        </p:nvSpPr>
        <p:spPr>
          <a:xfrm>
            <a:off x="0" y="-195177"/>
            <a:ext cx="11353801" cy="1325563"/>
          </a:xfrm>
        </p:spPr>
        <p:txBody>
          <a:bodyPr>
            <a:normAutofit/>
          </a:bodyPr>
          <a:lstStyle/>
          <a:p>
            <a:r>
              <a:rPr lang="en-GB" sz="2800" dirty="0">
                <a:solidFill>
                  <a:schemeClr val="bg1"/>
                </a:solidFill>
              </a:rPr>
              <a:t>Reflection – has GDPR made a difference?  </a:t>
            </a:r>
          </a:p>
        </p:txBody>
      </p:sp>
      <p:pic>
        <p:nvPicPr>
          <p:cNvPr id="14" name="Picture 13" descr="A picture containing clipart&#10;&#10;Description automatically generated">
            <a:extLst>
              <a:ext uri="{FF2B5EF4-FFF2-40B4-BE49-F238E27FC236}">
                <a16:creationId xmlns:a16="http://schemas.microsoft.com/office/drawing/2014/main" id="{DAEA7921-889D-4C0E-8BC6-015D9ABFEF5C}"/>
              </a:ext>
            </a:extLst>
          </p:cNvPr>
          <p:cNvPicPr>
            <a:picLocks noChangeAspect="1"/>
          </p:cNvPicPr>
          <p:nvPr/>
        </p:nvPicPr>
        <p:blipFill rotWithShape="1">
          <a:blip r:embed="rId4">
            <a:extLst>
              <a:ext uri="{28A0092B-C50C-407E-A947-70E740481C1C}">
                <a14:useLocalDpi xmlns:a14="http://schemas.microsoft.com/office/drawing/2010/main" val="0"/>
              </a:ext>
            </a:extLst>
          </a:blip>
          <a:srcRect t="20998" r="1" b="9728"/>
          <a:stretch/>
        </p:blipFill>
        <p:spPr>
          <a:xfrm>
            <a:off x="9801501" y="169522"/>
            <a:ext cx="2390499" cy="596164"/>
          </a:xfrm>
          <a:prstGeom prst="rect">
            <a:avLst/>
          </a:prstGeom>
        </p:spPr>
      </p:pic>
    </p:spTree>
    <p:extLst>
      <p:ext uri="{BB962C8B-B14F-4D97-AF65-F5344CB8AC3E}">
        <p14:creationId xmlns:p14="http://schemas.microsoft.com/office/powerpoint/2010/main" val="33954155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F335E9-BDA2-481A-ADA4-4689B9B45D8B}"/>
              </a:ext>
            </a:extLst>
          </p:cNvPr>
          <p:cNvSpPr/>
          <p:nvPr/>
        </p:nvSpPr>
        <p:spPr>
          <a:xfrm>
            <a:off x="0" y="95545"/>
            <a:ext cx="6923315"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03A6242-EAD4-47A6-B530-B48A04655512}"/>
              </a:ext>
            </a:extLst>
          </p:cNvPr>
          <p:cNvSpPr/>
          <p:nvPr/>
        </p:nvSpPr>
        <p:spPr>
          <a:xfrm rot="16200000">
            <a:off x="6233347" y="169522"/>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74B9D1A-04D7-4E0F-9007-66F092DD2BB1}"/>
              </a:ext>
            </a:extLst>
          </p:cNvPr>
          <p:cNvSpPr>
            <a:spLocks noGrp="1"/>
          </p:cNvSpPr>
          <p:nvPr>
            <p:ph type="title"/>
          </p:nvPr>
        </p:nvSpPr>
        <p:spPr>
          <a:xfrm>
            <a:off x="0" y="-195177"/>
            <a:ext cx="11353801" cy="1325563"/>
          </a:xfrm>
        </p:spPr>
        <p:txBody>
          <a:bodyPr>
            <a:normAutofit/>
          </a:bodyPr>
          <a:lstStyle/>
          <a:p>
            <a:r>
              <a:rPr lang="en-GB" sz="2800" dirty="0">
                <a:solidFill>
                  <a:schemeClr val="bg1"/>
                </a:solidFill>
              </a:rPr>
              <a:t>Reflection – has GDPR made a difference?  </a:t>
            </a:r>
          </a:p>
        </p:txBody>
      </p:sp>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475343" y="1941739"/>
            <a:ext cx="3733800" cy="4351338"/>
          </a:xfrm>
        </p:spPr>
        <p:txBody>
          <a:bodyPr>
            <a:normAutofit/>
          </a:bodyPr>
          <a:lstStyle/>
          <a:p>
            <a:pPr marL="457200" lvl="1" indent="0">
              <a:buNone/>
            </a:pPr>
            <a:r>
              <a:rPr lang="en-GB" sz="2800" dirty="0"/>
              <a:t>British Airways </a:t>
            </a:r>
            <a:r>
              <a:rPr lang="en-GB" sz="2800" dirty="0">
                <a:solidFill>
                  <a:schemeClr val="accent1"/>
                </a:solidFill>
              </a:rPr>
              <a:t>500,000 customers compromised in June 2018 - £183m</a:t>
            </a:r>
          </a:p>
          <a:p>
            <a:pPr lvl="1"/>
            <a:endParaRPr lang="en-GB" sz="2800" dirty="0"/>
          </a:p>
          <a:p>
            <a:endParaRPr lang="en-GB" dirty="0"/>
          </a:p>
        </p:txBody>
      </p:sp>
      <p:pic>
        <p:nvPicPr>
          <p:cNvPr id="4" name="Picture 3" descr="A picture containing clipart&#10;&#10;Description automatically generated">
            <a:extLst>
              <a:ext uri="{FF2B5EF4-FFF2-40B4-BE49-F238E27FC236}">
                <a16:creationId xmlns:a16="http://schemas.microsoft.com/office/drawing/2014/main" id="{91FF7B3A-38E9-4C1E-94FF-79B0AF53D008}"/>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801501" y="169522"/>
            <a:ext cx="2390499" cy="596164"/>
          </a:xfrm>
          <a:prstGeom prst="rect">
            <a:avLst/>
          </a:prstGeom>
        </p:spPr>
      </p:pic>
      <p:pic>
        <p:nvPicPr>
          <p:cNvPr id="8" name="Picture 7">
            <a:extLst>
              <a:ext uri="{FF2B5EF4-FFF2-40B4-BE49-F238E27FC236}">
                <a16:creationId xmlns:a16="http://schemas.microsoft.com/office/drawing/2014/main" id="{855F7F9F-1464-4B1A-9469-FAB725A7FF7B}"/>
              </a:ext>
            </a:extLst>
          </p:cNvPr>
          <p:cNvPicPr>
            <a:picLocks noChangeAspect="1"/>
          </p:cNvPicPr>
          <p:nvPr/>
        </p:nvPicPr>
        <p:blipFill rotWithShape="1">
          <a:blip r:embed="rId4"/>
          <a:srcRect b="75584"/>
          <a:stretch/>
        </p:blipFill>
        <p:spPr>
          <a:xfrm>
            <a:off x="4572000" y="1150212"/>
            <a:ext cx="7562729" cy="1909478"/>
          </a:xfrm>
          <a:prstGeom prst="rect">
            <a:avLst/>
          </a:prstGeom>
        </p:spPr>
      </p:pic>
      <p:pic>
        <p:nvPicPr>
          <p:cNvPr id="9" name="Picture 8">
            <a:extLst>
              <a:ext uri="{FF2B5EF4-FFF2-40B4-BE49-F238E27FC236}">
                <a16:creationId xmlns:a16="http://schemas.microsoft.com/office/drawing/2014/main" id="{DAC7BA5C-AE55-4A8D-9169-75EBA47336D9}"/>
              </a:ext>
            </a:extLst>
          </p:cNvPr>
          <p:cNvPicPr>
            <a:picLocks noChangeAspect="1"/>
          </p:cNvPicPr>
          <p:nvPr/>
        </p:nvPicPr>
        <p:blipFill rotWithShape="1">
          <a:blip r:embed="rId4"/>
          <a:srcRect t="42350"/>
          <a:stretch/>
        </p:blipFill>
        <p:spPr>
          <a:xfrm>
            <a:off x="4572000" y="2142527"/>
            <a:ext cx="7562729" cy="4508580"/>
          </a:xfrm>
          <a:prstGeom prst="rect">
            <a:avLst/>
          </a:prstGeom>
        </p:spPr>
      </p:pic>
    </p:spTree>
    <p:extLst>
      <p:ext uri="{BB962C8B-B14F-4D97-AF65-F5344CB8AC3E}">
        <p14:creationId xmlns:p14="http://schemas.microsoft.com/office/powerpoint/2010/main" val="4559507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36B40-2F87-47D4-99C3-7816E467DD94}"/>
              </a:ext>
            </a:extLst>
          </p:cNvPr>
          <p:cNvSpPr/>
          <p:nvPr/>
        </p:nvSpPr>
        <p:spPr>
          <a:xfrm>
            <a:off x="0" y="5787836"/>
            <a:ext cx="12192000" cy="1070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5F335E9-BDA2-481A-ADA4-4689B9B45D8B}"/>
              </a:ext>
            </a:extLst>
          </p:cNvPr>
          <p:cNvSpPr/>
          <p:nvPr/>
        </p:nvSpPr>
        <p:spPr>
          <a:xfrm>
            <a:off x="-2" y="126681"/>
            <a:ext cx="7524000"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a:extLst>
              <a:ext uri="{FF2B5EF4-FFF2-40B4-BE49-F238E27FC236}">
                <a16:creationId xmlns:a16="http://schemas.microsoft.com/office/drawing/2014/main" id="{203A6242-EAD4-47A6-B530-B48A04655512}"/>
              </a:ext>
            </a:extLst>
          </p:cNvPr>
          <p:cNvSpPr/>
          <p:nvPr/>
        </p:nvSpPr>
        <p:spPr>
          <a:xfrm rot="16200000">
            <a:off x="6799404" y="159061"/>
            <a:ext cx="783772" cy="668736"/>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74B9D1A-04D7-4E0F-9007-66F092DD2BB1}"/>
              </a:ext>
            </a:extLst>
          </p:cNvPr>
          <p:cNvSpPr>
            <a:spLocks noGrp="1"/>
          </p:cNvSpPr>
          <p:nvPr>
            <p:ph type="title"/>
          </p:nvPr>
        </p:nvSpPr>
        <p:spPr>
          <a:xfrm>
            <a:off x="-1" y="207415"/>
            <a:ext cx="11353801" cy="954107"/>
          </a:xfrm>
        </p:spPr>
        <p:txBody>
          <a:bodyPr>
            <a:normAutofit/>
          </a:bodyPr>
          <a:lstStyle/>
          <a:p>
            <a:r>
              <a:rPr lang="en-GB" sz="2800" dirty="0">
                <a:solidFill>
                  <a:schemeClr val="bg1"/>
                </a:solidFill>
              </a:rPr>
              <a:t>Amplitude’s Reflections on the impact of GDPR</a:t>
            </a:r>
            <a:br>
              <a:rPr lang="en-GB" sz="2800" dirty="0">
                <a:solidFill>
                  <a:schemeClr val="bg1"/>
                </a:solidFill>
              </a:rPr>
            </a:br>
            <a:endParaRPr lang="en-GB" sz="2800" dirty="0">
              <a:solidFill>
                <a:schemeClr val="bg1"/>
              </a:solidFill>
            </a:endParaRPr>
          </a:p>
        </p:txBody>
      </p:sp>
      <p:sp>
        <p:nvSpPr>
          <p:cNvPr id="3" name="Content Placeholder 2">
            <a:extLst>
              <a:ext uri="{FF2B5EF4-FFF2-40B4-BE49-F238E27FC236}">
                <a16:creationId xmlns:a16="http://schemas.microsoft.com/office/drawing/2014/main" id="{2103D17A-444E-4474-B6E6-57C58A313C33}"/>
              </a:ext>
            </a:extLst>
          </p:cNvPr>
          <p:cNvSpPr>
            <a:spLocks noGrp="1"/>
          </p:cNvSpPr>
          <p:nvPr>
            <p:ph idx="1"/>
          </p:nvPr>
        </p:nvSpPr>
        <p:spPr>
          <a:xfrm>
            <a:off x="838200" y="1285287"/>
            <a:ext cx="10515600" cy="4349908"/>
          </a:xfrm>
        </p:spPr>
        <p:txBody>
          <a:bodyPr>
            <a:normAutofit/>
          </a:bodyPr>
          <a:lstStyle/>
          <a:p>
            <a:pPr lvl="1"/>
            <a:r>
              <a:rPr lang="en-GB" dirty="0"/>
              <a:t>More scrutiny from IG – numerous Data Protection Impact Assessments (DPIA) to complete</a:t>
            </a:r>
            <a:br>
              <a:rPr lang="en-GB" dirty="0"/>
            </a:br>
            <a:endParaRPr lang="en-GB" dirty="0"/>
          </a:p>
          <a:p>
            <a:pPr lvl="1"/>
            <a:r>
              <a:rPr lang="en-GB" dirty="0"/>
              <a:t>More interest in the Consent Message</a:t>
            </a:r>
            <a:br>
              <a:rPr lang="en-GB" dirty="0"/>
            </a:br>
            <a:endParaRPr lang="en-GB" dirty="0"/>
          </a:p>
          <a:p>
            <a:pPr lvl="1"/>
            <a:r>
              <a:rPr lang="en-GB" dirty="0"/>
              <a:t>Greater scrutiny of patient data management, often requiring an assurance of patent deletion / patient anonymisation, once a patient isn’t being processed</a:t>
            </a:r>
            <a:br>
              <a:rPr lang="en-GB" dirty="0"/>
            </a:br>
            <a:endParaRPr lang="en-GB" dirty="0"/>
          </a:p>
          <a:p>
            <a:pPr lvl="1"/>
            <a:r>
              <a:rPr lang="en-GB" dirty="0"/>
              <a:t>Insistence on full and timely Breach management</a:t>
            </a:r>
          </a:p>
        </p:txBody>
      </p:sp>
      <p:pic>
        <p:nvPicPr>
          <p:cNvPr id="4" name="Picture 3" descr="A picture containing clipart&#10;&#10;Description automatically generated">
            <a:extLst>
              <a:ext uri="{FF2B5EF4-FFF2-40B4-BE49-F238E27FC236}">
                <a16:creationId xmlns:a16="http://schemas.microsoft.com/office/drawing/2014/main" id="{91FF7B3A-38E9-4C1E-94FF-79B0AF53D008}"/>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714780" y="195347"/>
            <a:ext cx="2390499" cy="596164"/>
          </a:xfrm>
          <a:prstGeom prst="rect">
            <a:avLst/>
          </a:prstGeom>
        </p:spPr>
      </p:pic>
      <p:sp>
        <p:nvSpPr>
          <p:cNvPr id="7" name="TextBox 6">
            <a:extLst>
              <a:ext uri="{FF2B5EF4-FFF2-40B4-BE49-F238E27FC236}">
                <a16:creationId xmlns:a16="http://schemas.microsoft.com/office/drawing/2014/main" id="{1BC287E1-9988-401C-9B28-6AC3BDF08C8B}"/>
              </a:ext>
            </a:extLst>
          </p:cNvPr>
          <p:cNvSpPr txBox="1"/>
          <p:nvPr/>
        </p:nvSpPr>
        <p:spPr>
          <a:xfrm>
            <a:off x="4157905" y="6056534"/>
            <a:ext cx="3876189" cy="954107"/>
          </a:xfrm>
          <a:prstGeom prst="rect">
            <a:avLst/>
          </a:prstGeom>
          <a:noFill/>
        </p:spPr>
        <p:txBody>
          <a:bodyPr wrap="none" rtlCol="0">
            <a:spAutoFit/>
          </a:bodyPr>
          <a:lstStyle/>
          <a:p>
            <a:r>
              <a:rPr lang="en-GB" sz="2800" dirty="0">
                <a:solidFill>
                  <a:schemeClr val="bg1"/>
                </a:solidFill>
              </a:rPr>
              <a:t>What is your experience?</a:t>
            </a:r>
          </a:p>
          <a:p>
            <a:endParaRPr lang="en-GB" sz="2800" dirty="0">
              <a:solidFill>
                <a:schemeClr val="bg1"/>
              </a:solidFill>
            </a:endParaRPr>
          </a:p>
        </p:txBody>
      </p:sp>
    </p:spTree>
    <p:extLst>
      <p:ext uri="{BB962C8B-B14F-4D97-AF65-F5344CB8AC3E}">
        <p14:creationId xmlns:p14="http://schemas.microsoft.com/office/powerpoint/2010/main" val="1225479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1B1A48-A01D-4F96-B182-28B344B82B43}"/>
              </a:ext>
            </a:extLst>
          </p:cNvPr>
          <p:cNvSpPr/>
          <p:nvPr/>
        </p:nvSpPr>
        <p:spPr>
          <a:xfrm>
            <a:off x="0" y="126737"/>
            <a:ext cx="8534401" cy="7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5D05AC2-79C8-4EA9-A903-8AE69E97EFA7}"/>
              </a:ext>
            </a:extLst>
          </p:cNvPr>
          <p:cNvSpPr>
            <a:spLocks noGrp="1"/>
          </p:cNvSpPr>
          <p:nvPr>
            <p:ph type="title"/>
          </p:nvPr>
        </p:nvSpPr>
        <p:spPr>
          <a:xfrm>
            <a:off x="0" y="-144159"/>
            <a:ext cx="10515600" cy="1325563"/>
          </a:xfrm>
        </p:spPr>
        <p:txBody>
          <a:bodyPr>
            <a:normAutofit/>
          </a:bodyPr>
          <a:lstStyle/>
          <a:p>
            <a:r>
              <a:rPr lang="en-GB" sz="2800" dirty="0">
                <a:solidFill>
                  <a:schemeClr val="bg1"/>
                </a:solidFill>
              </a:rPr>
              <a:t>GDPR Topic 1 – Data Protection Impact Assessment </a:t>
            </a:r>
          </a:p>
        </p:txBody>
      </p:sp>
      <p:pic>
        <p:nvPicPr>
          <p:cNvPr id="4" name="Picture 3" descr="A picture containing clipart&#10;&#10;Description automatically generated">
            <a:extLst>
              <a:ext uri="{FF2B5EF4-FFF2-40B4-BE49-F238E27FC236}">
                <a16:creationId xmlns:a16="http://schemas.microsoft.com/office/drawing/2014/main" id="{C6855331-DB74-464A-BB1A-3370123D83AF}"/>
              </a:ext>
            </a:extLst>
          </p:cNvPr>
          <p:cNvPicPr>
            <a:picLocks noChangeAspect="1"/>
          </p:cNvPicPr>
          <p:nvPr/>
        </p:nvPicPr>
        <p:blipFill rotWithShape="1">
          <a:blip r:embed="rId3">
            <a:extLst>
              <a:ext uri="{28A0092B-C50C-407E-A947-70E740481C1C}">
                <a14:useLocalDpi xmlns:a14="http://schemas.microsoft.com/office/drawing/2010/main" val="0"/>
              </a:ext>
            </a:extLst>
          </a:blip>
          <a:srcRect t="20998" r="1" b="9728"/>
          <a:stretch/>
        </p:blipFill>
        <p:spPr>
          <a:xfrm>
            <a:off x="9668384" y="220540"/>
            <a:ext cx="2390499" cy="596164"/>
          </a:xfrm>
          <a:prstGeom prst="rect">
            <a:avLst/>
          </a:prstGeom>
        </p:spPr>
      </p:pic>
      <p:sp>
        <p:nvSpPr>
          <p:cNvPr id="8" name="Isosceles Triangle 7">
            <a:extLst>
              <a:ext uri="{FF2B5EF4-FFF2-40B4-BE49-F238E27FC236}">
                <a16:creationId xmlns:a16="http://schemas.microsoft.com/office/drawing/2014/main" id="{09DCD3F3-E8FD-430D-9669-F15C4BBDCB52}"/>
              </a:ext>
            </a:extLst>
          </p:cNvPr>
          <p:cNvSpPr/>
          <p:nvPr/>
        </p:nvSpPr>
        <p:spPr>
          <a:xfrm rot="16200000">
            <a:off x="7844433" y="180889"/>
            <a:ext cx="783772" cy="59616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204CD60-9C38-4011-B499-3E47A2B02180}"/>
              </a:ext>
            </a:extLst>
          </p:cNvPr>
          <p:cNvSpPr/>
          <p:nvPr/>
        </p:nvSpPr>
        <p:spPr>
          <a:xfrm>
            <a:off x="728533"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B4BA67D-6453-4316-9EB5-F5976EB103FF}"/>
              </a:ext>
            </a:extLst>
          </p:cNvPr>
          <p:cNvSpPr/>
          <p:nvPr/>
        </p:nvSpPr>
        <p:spPr>
          <a:xfrm>
            <a:off x="4788635" y="2278742"/>
            <a:ext cx="2963403" cy="2990815"/>
          </a:xfrm>
          <a:prstGeom prst="ellipse">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New and significant changes</a:t>
            </a:r>
          </a:p>
          <a:p>
            <a:pPr algn="ctr"/>
            <a:endParaRPr lang="en-GB" dirty="0"/>
          </a:p>
        </p:txBody>
      </p:sp>
      <p:sp>
        <p:nvSpPr>
          <p:cNvPr id="11" name="Oval 10">
            <a:extLst>
              <a:ext uri="{FF2B5EF4-FFF2-40B4-BE49-F238E27FC236}">
                <a16:creationId xmlns:a16="http://schemas.microsoft.com/office/drawing/2014/main" id="{C9528CC2-1E98-4156-8FCC-A6C4962E4D60}"/>
              </a:ext>
            </a:extLst>
          </p:cNvPr>
          <p:cNvSpPr/>
          <p:nvPr/>
        </p:nvSpPr>
        <p:spPr>
          <a:xfrm>
            <a:off x="8848737" y="2278742"/>
            <a:ext cx="2963403" cy="2990815"/>
          </a:xfrm>
          <a:prstGeom prst="ellipse">
            <a:avLst/>
          </a:prstGeom>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Key things to remember</a:t>
            </a:r>
          </a:p>
        </p:txBody>
      </p:sp>
      <p:sp>
        <p:nvSpPr>
          <p:cNvPr id="12" name="TextBox 11">
            <a:extLst>
              <a:ext uri="{FF2B5EF4-FFF2-40B4-BE49-F238E27FC236}">
                <a16:creationId xmlns:a16="http://schemas.microsoft.com/office/drawing/2014/main" id="{915EAC87-4407-4F62-A5B6-BC8CD4CDE9BF}"/>
              </a:ext>
            </a:extLst>
          </p:cNvPr>
          <p:cNvSpPr txBox="1"/>
          <p:nvPr/>
        </p:nvSpPr>
        <p:spPr>
          <a:xfrm>
            <a:off x="1137422" y="3453529"/>
            <a:ext cx="2525486" cy="954107"/>
          </a:xfrm>
          <a:prstGeom prst="rect">
            <a:avLst/>
          </a:prstGeom>
          <a:noFill/>
        </p:spPr>
        <p:txBody>
          <a:bodyPr wrap="square" rtlCol="0">
            <a:spAutoFit/>
          </a:bodyPr>
          <a:lstStyle/>
          <a:p>
            <a:r>
              <a:rPr lang="en-GB" sz="2800" dirty="0">
                <a:solidFill>
                  <a:schemeClr val="bg1"/>
                </a:solidFill>
              </a:rPr>
              <a:t>What is DPIA?</a:t>
            </a:r>
          </a:p>
          <a:p>
            <a:endParaRPr lang="en-GB" sz="2800" dirty="0">
              <a:solidFill>
                <a:schemeClr val="bg1"/>
              </a:solidFill>
            </a:endParaRPr>
          </a:p>
        </p:txBody>
      </p:sp>
    </p:spTree>
    <p:extLst>
      <p:ext uri="{BB962C8B-B14F-4D97-AF65-F5344CB8AC3E}">
        <p14:creationId xmlns:p14="http://schemas.microsoft.com/office/powerpoint/2010/main" val="4603700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1451</Words>
  <Application>Microsoft Office PowerPoint</Application>
  <PresentationFormat>Widescreen</PresentationFormat>
  <Paragraphs>186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GDPR – How has it impacted you…..</vt:lpstr>
      <vt:lpstr>Is GDPR the Elephant in the Room?</vt:lpstr>
      <vt:lpstr>Recap on GDPR</vt:lpstr>
      <vt:lpstr>Reflection – has GDPR made a difference?  </vt:lpstr>
      <vt:lpstr>Reflection – has GDPR made a difference?  </vt:lpstr>
      <vt:lpstr>Reflection – has GDPR made a difference?  </vt:lpstr>
      <vt:lpstr>Amplitude’s Reflections on the impact of GDPR </vt:lpstr>
      <vt:lpstr>GDPR Topic 1 – Data Protection Impact Assessment </vt:lpstr>
      <vt:lpstr>GDPR Topic 2 – Lawful Basis for Processing</vt:lpstr>
      <vt:lpstr>PowerPoint Presentation</vt:lpstr>
      <vt:lpstr>PowerPoint Presentation</vt:lpstr>
      <vt:lpstr>PowerPoint Presentation</vt:lpstr>
      <vt:lpstr>PowerPoint Presentation</vt:lpstr>
      <vt:lpstr>Don’t forget the Elephant You can be sure the Elephant won’t forget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Sarah</cp:lastModifiedBy>
  <cp:revision>84</cp:revision>
  <cp:lastPrinted>2019-10-15T14:26:54Z</cp:lastPrinted>
  <dcterms:created xsi:type="dcterms:W3CDTF">2019-03-26T11:55:15Z</dcterms:created>
  <dcterms:modified xsi:type="dcterms:W3CDTF">2019-10-16T12:19:52Z</dcterms:modified>
</cp:coreProperties>
</file>